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8" r:id="rId14"/>
    <p:sldId id="317"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39" r:id="rId30"/>
    <p:sldId id="337" r:id="rId31"/>
    <p:sldId id="338" r:id="rId32"/>
    <p:sldId id="328" r:id="rId33"/>
    <p:sldId id="324" r:id="rId34"/>
    <p:sldId id="325" r:id="rId35"/>
    <p:sldId id="284" r:id="rId36"/>
    <p:sldId id="303" r:id="rId37"/>
    <p:sldId id="304"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60" autoAdjust="0"/>
    <p:restoredTop sz="68681" autoAdjust="0"/>
  </p:normalViewPr>
  <p:slideViewPr>
    <p:cSldViewPr>
      <p:cViewPr varScale="1">
        <p:scale>
          <a:sx n="60" d="100"/>
          <a:sy n="60" d="100"/>
        </p:scale>
        <p:origin x="1386" y="72"/>
      </p:cViewPr>
      <p:guideLst>
        <p:guide orient="horz" pos="2160"/>
        <p:guide pos="288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audio1.wav>
</file>

<file path=ppt/media/image1.png>
</file>

<file path=ppt/media/image10.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27/06/2016</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Intel Pentium (1993) was the first widely available SMP processors in the x86</a:t>
            </a:r>
            <a:r>
              <a:rPr lang="en-GB" baseline="0" dirty="0"/>
              <a:t> world,</a:t>
            </a:r>
          </a:p>
          <a:p>
            <a:r>
              <a:rPr lang="en-GB" baseline="0" dirty="0"/>
              <a:t>http://en.wikipedia.org/wiki/Symmetric_multiprocessing#Entry-level_systems </a:t>
            </a:r>
          </a:p>
          <a:p>
            <a:endParaRPr lang="en-GB" baseline="0" dirty="0"/>
          </a:p>
          <a:p>
            <a:r>
              <a:rPr lang="en-GB" baseline="0" dirty="0"/>
              <a:t>Knights Landing – 72 core Atom CPU, http://www.realworldtech.com/knights-landing-details/</a:t>
            </a:r>
          </a:p>
          <a:p>
            <a:r>
              <a:rPr lang="en-GB" baseline="0" dirty="0"/>
              <a:t>https://en.wikipedia.org/wiki/Xeon_Phi#Knights_Landing</a:t>
            </a:r>
          </a:p>
          <a:p>
            <a:endParaRPr lang="en-GB"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Shared state in .NET surfaces through such items as the lock/unlock keywords, storing data in thread local storage, as well as synchronization objects to co-ordinate with a UI.</a:t>
            </a:r>
          </a:p>
          <a:p>
            <a:endParaRPr lang="en-GB" baseline="0" dirty="0"/>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.NET 1.0 – </a:t>
            </a:r>
            <a:r>
              <a:rPr lang="en-GB" baseline="0" dirty="0" err="1"/>
              <a:t>ThreadPool</a:t>
            </a:r>
            <a:endParaRPr lang="en-GB" baseline="0" dirty="0"/>
          </a:p>
          <a:p>
            <a:r>
              <a:rPr lang="en-GB" baseline="0" dirty="0"/>
              <a:t>.NET 2.0 – </a:t>
            </a:r>
            <a:r>
              <a:rPr lang="en-GB" baseline="0" dirty="0" err="1"/>
              <a:t>SynchronizationContext</a:t>
            </a:r>
            <a:r>
              <a:rPr lang="en-GB" baseline="0" dirty="0"/>
              <a:t> meant we could marshal information between a UI and background threads</a:t>
            </a:r>
          </a:p>
          <a:p>
            <a:r>
              <a:rPr lang="en-GB" baseline="0" dirty="0"/>
              <a:t>.NET 4.0 – The TPL arrives, with </a:t>
            </a:r>
            <a:r>
              <a:rPr lang="en-GB" baseline="0" dirty="0" err="1"/>
              <a:t>System.Collections.Concurrent</a:t>
            </a:r>
            <a:r>
              <a:rPr lang="en-GB" baseline="0" dirty="0"/>
              <a:t> to provide thread-safe data structures and underneath the thread pool queue architecture was completely overhauled.</a:t>
            </a:r>
          </a:p>
          <a:p>
            <a:r>
              <a:rPr lang="en-GB" baseline="0" dirty="0"/>
              <a:t>.NET 4.5 – </a:t>
            </a:r>
            <a:r>
              <a:rPr lang="en-GB" baseline="0" dirty="0" err="1"/>
              <a:t>async</a:t>
            </a:r>
            <a:r>
              <a:rPr lang="en-GB" baseline="0" dirty="0"/>
              <a:t> … await – a good solution for responsive designs, and I/O bound operations, but it really is thread sharing, rather than true multi-threading.  The aim of </a:t>
            </a:r>
            <a:r>
              <a:rPr lang="en-GB" baseline="0" dirty="0" err="1"/>
              <a:t>async</a:t>
            </a:r>
            <a:r>
              <a:rPr lang="en-GB" baseline="0" dirty="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MD5 calculations within a folder – calculating MD5 for .NET Core setup files.</a:t>
            </a:r>
          </a:p>
          <a:p>
            <a:endParaRPr lang="en-GB" baseline="0" dirty="0"/>
          </a:p>
          <a:p>
            <a:pPr marL="228600" indent="-228600">
              <a:buAutoNum type="arabicParenR"/>
            </a:pPr>
            <a:r>
              <a:rPr lang="en-GB" baseline="0" dirty="0"/>
              <a:t>No Dataflow pixie dust. </a:t>
            </a:r>
            <a:r>
              <a:rPr lang="en-GB" b="1" baseline="0" dirty="0"/>
              <a:t>(Snippet 1.1)</a:t>
            </a:r>
          </a:p>
          <a:p>
            <a:pPr marL="228600" indent="-228600">
              <a:buAutoNum type="arabicParenR"/>
            </a:pPr>
            <a:endParaRPr lang="en-GB" baseline="0" dirty="0"/>
          </a:p>
          <a:p>
            <a:pPr marL="228600" indent="-228600">
              <a:buAutoNum type="arabicParenR"/>
            </a:pPr>
            <a:r>
              <a:rPr lang="en-GB" baseline="0" dirty="0"/>
              <a:t>Let’s add some Dataflow logic – a single </a:t>
            </a:r>
            <a:r>
              <a:rPr lang="en-GB" baseline="0" dirty="0" err="1"/>
              <a:t>ActionBlock</a:t>
            </a:r>
            <a:r>
              <a:rPr lang="en-GB" baseline="0" dirty="0"/>
              <a:t> replacing operation, same speed.  Add thread IDs.</a:t>
            </a:r>
          </a:p>
          <a:p>
            <a:pPr marL="228600" indent="-228600">
              <a:buAutoNum type="arabicParenR"/>
            </a:pPr>
            <a:endParaRPr lang="en-GB" baseline="0" dirty="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a:t>Let’s add </a:t>
            </a:r>
            <a:r>
              <a:rPr lang="en-GB" sz="1200" kern="1200" dirty="0" err="1">
                <a:solidFill>
                  <a:schemeClr val="tx1"/>
                </a:solidFill>
                <a:latin typeface="+mn-lt"/>
                <a:ea typeface="+mn-ea"/>
                <a:cs typeface="+mn-cs"/>
              </a:rPr>
              <a:t>ExecutionDataflowBlockOptions</a:t>
            </a:r>
            <a:r>
              <a:rPr lang="en-GB" sz="1200" kern="1200" dirty="0">
                <a:solidFill>
                  <a:schemeClr val="tx1"/>
                </a:solidFill>
                <a:latin typeface="+mn-lt"/>
                <a:ea typeface="+mn-ea"/>
                <a:cs typeface="+mn-cs"/>
              </a:rPr>
              <a:t> with </a:t>
            </a:r>
            <a:r>
              <a:rPr lang="en-GB" sz="1200" kern="1200" dirty="0" err="1">
                <a:solidFill>
                  <a:schemeClr val="tx1"/>
                </a:solidFill>
                <a:latin typeface="+mn-lt"/>
                <a:ea typeface="+mn-ea"/>
                <a:cs typeface="+mn-cs"/>
              </a:rPr>
              <a:t>MaxDegreeOfParallelism</a:t>
            </a:r>
            <a:r>
              <a:rPr lang="en-GB" sz="1200" kern="1200" dirty="0">
                <a:solidFill>
                  <a:schemeClr val="tx1"/>
                </a:solidFill>
                <a:latin typeface="+mn-lt"/>
                <a:ea typeface="+mn-ea"/>
                <a:cs typeface="+mn-cs"/>
              </a:rPr>
              <a:t> of 4 – now we have multi threaded operation. Thread IDs clearly show thread reuse from thread pool. </a:t>
            </a:r>
            <a:r>
              <a:rPr lang="en-GB" b="1" baseline="0" dirty="0"/>
              <a:t>(Snippet 1.2)</a:t>
            </a:r>
          </a:p>
          <a:p>
            <a:pPr marL="228600" indent="-228600">
              <a:buAutoNum type="arabicParenR"/>
            </a:pPr>
            <a:endParaRPr lang="en-GB" baseline="0" dirty="0"/>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MD5 calculations within a folder – calculating MD5 for really big video files.</a:t>
            </a:r>
          </a:p>
          <a:p>
            <a:endParaRPr lang="en-GB" baseline="0" dirty="0"/>
          </a:p>
          <a:p>
            <a:pPr marL="228600" indent="-228600">
              <a:buAutoNum type="arabicParenR"/>
            </a:pPr>
            <a:r>
              <a:rPr lang="en-GB" baseline="0" dirty="0"/>
              <a:t>Take the MD5 example and separate the calculation (</a:t>
            </a:r>
            <a:r>
              <a:rPr lang="en-GB" baseline="0" dirty="0" err="1"/>
              <a:t>TransformBlock</a:t>
            </a:r>
            <a:r>
              <a:rPr lang="en-GB" baseline="0" dirty="0"/>
              <a:t>) from the console output (</a:t>
            </a:r>
            <a:r>
              <a:rPr lang="en-GB" baseline="0" dirty="0" err="1"/>
              <a:t>ActionBlock</a:t>
            </a:r>
            <a:r>
              <a:rPr lang="en-GB" baseline="0" dirty="0"/>
              <a:t>).  Need to link the items together, and we can also reduce the concurrency in the </a:t>
            </a:r>
            <a:r>
              <a:rPr lang="en-GB" baseline="0" dirty="0" err="1"/>
              <a:t>ActionBlock</a:t>
            </a:r>
            <a:r>
              <a:rPr lang="en-GB" baseline="0" dirty="0"/>
              <a:t>. </a:t>
            </a:r>
            <a:r>
              <a:rPr lang="en-GB" b="1" baseline="0" dirty="0"/>
              <a:t>(Snippet 1.3)</a:t>
            </a:r>
            <a:endParaRPr lang="en-GB" baseline="0" dirty="0"/>
          </a:p>
          <a:p>
            <a:pPr marL="228600" indent="-228600">
              <a:buAutoNum type="arabicParenR"/>
            </a:pPr>
            <a:endParaRPr lang="en-GB" baseline="0" dirty="0"/>
          </a:p>
          <a:p>
            <a:pPr marL="228600" indent="-228600">
              <a:buAutoNum type="arabicParenR"/>
            </a:pPr>
            <a:r>
              <a:rPr lang="en-GB" baseline="0" dirty="0"/>
              <a:t>Should note that the order is now being preserved by the </a:t>
            </a:r>
            <a:r>
              <a:rPr lang="en-GB" baseline="0" dirty="0" err="1"/>
              <a:t>TransformBlock</a:t>
            </a:r>
            <a:r>
              <a:rPr lang="en-GB" baseline="0" dirty="0"/>
              <a:t> – the order of console output matches that of the inputs.</a:t>
            </a:r>
          </a:p>
          <a:p>
            <a:pPr marL="228600" indent="-228600">
              <a:buAutoNum type="arabicParenR"/>
            </a:pPr>
            <a:endParaRPr lang="en-GB" baseline="0" dirty="0"/>
          </a:p>
          <a:p>
            <a:pPr marL="0" indent="0">
              <a:buNone/>
            </a:pPr>
            <a:r>
              <a:rPr lang="en-GB" baseline="0" dirty="0"/>
              <a:t>To mention </a:t>
            </a:r>
            <a:r>
              <a:rPr lang="en-GB" baseline="0" dirty="0" err="1"/>
              <a:t>TransformBlock</a:t>
            </a:r>
            <a:r>
              <a:rPr lang="en-GB" baseline="0" dirty="0"/>
              <a:t> is effectively an </a:t>
            </a:r>
            <a:r>
              <a:rPr lang="en-GB" baseline="0" dirty="0" err="1"/>
              <a:t>ActionBlock</a:t>
            </a:r>
            <a:r>
              <a:rPr lang="en-GB" baseline="0" dirty="0"/>
              <a:t> with an output </a:t>
            </a:r>
            <a:r>
              <a:rPr lang="en-GB" baseline="0" dirty="0" err="1"/>
              <a:t>BufferBlock</a:t>
            </a:r>
            <a:r>
              <a:rPr lang="en-GB" baseline="0" dirty="0"/>
              <a:t> for results (which is how the order is preserved – in this buffer).</a:t>
            </a:r>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pPr marL="0" inden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Publish-Subscribe or </a:t>
            </a:r>
            <a:r>
              <a:rPr lang="en-GB" baseline="0" dirty="0" err="1"/>
              <a:t>PubSub</a:t>
            </a:r>
            <a:r>
              <a:rPr lang="en-GB" baseline="0" dirty="0"/>
              <a:t> is the pattern (http://www.eaipatterns.com/PublishSubscribeChannel.html) but also known as </a:t>
            </a:r>
            <a:r>
              <a:rPr lang="en-GB" baseline="0" dirty="0" err="1"/>
              <a:t>FanOut</a:t>
            </a:r>
            <a:r>
              <a:rPr lang="en-GB" baseline="0" dirty="0"/>
              <a:t>.</a:t>
            </a:r>
          </a:p>
          <a:p>
            <a:endParaRPr lang="en-GB" baseline="0" dirty="0"/>
          </a:p>
          <a:p>
            <a:r>
              <a:rPr lang="en-GB" baseline="0" dirty="0"/>
              <a:t>Note: initial input is a LinkTo from the </a:t>
            </a:r>
            <a:r>
              <a:rPr lang="en-GB" baseline="0" dirty="0" err="1"/>
              <a:t>TransformManyBlock</a:t>
            </a:r>
            <a:r>
              <a:rPr lang="en-GB" baseline="0" dirty="0"/>
              <a:t> detailed in the slide, ‘Filtering with </a:t>
            </a:r>
            <a:r>
              <a:rPr lang="en-GB" baseline="0" dirty="0" err="1"/>
              <a:t>TransformManyBlock</a:t>
            </a:r>
            <a:r>
              <a:rPr lang="en-GB" baseline="0" dirty="0"/>
              <a:t>’, but has been omitted because this slide is already rather crowded.</a:t>
            </a:r>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36</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37</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dirty="0"/>
              <a:t>Allegedly</a:t>
            </a:r>
            <a:r>
              <a:rPr lang="en-GB" baseline="0" dirty="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(imagine </a:t>
            </a:r>
            <a:r>
              <a:rPr lang="en-GB" baseline="0" dirty="0" err="1"/>
              <a:t>Propellerheads</a:t>
            </a:r>
            <a:r>
              <a:rPr lang="en-GB" baseline="0" dirty="0"/>
              <a:t> feat Shirley </a:t>
            </a:r>
            <a:r>
              <a:rPr lang="en-GB" baseline="0" dirty="0" err="1"/>
              <a:t>Bassey</a:t>
            </a:r>
            <a:r>
              <a:rPr lang="en-GB" baseline="0" dirty="0"/>
              <a:t> at this point, http://www.youtube.com/watch?v=yzLT6_TQmq8)</a:t>
            </a:r>
          </a:p>
          <a:p>
            <a:endParaRPr lang="en-GB" baseline="0" dirty="0"/>
          </a:p>
          <a:p>
            <a:r>
              <a:rPr lang="en-GB" baseline="0" dirty="0"/>
              <a:t>The Actor based model was first described in 1973, and by 1973 the white paper, </a:t>
            </a:r>
            <a:r>
              <a:rPr lang="en-GB" sz="1200" b="0" i="1" kern="1200" dirty="0">
                <a:solidFill>
                  <a:schemeClr val="tx1"/>
                </a:solidFill>
                <a:effectLst/>
                <a:latin typeface="+mn-lt"/>
                <a:ea typeface="+mn-ea"/>
                <a:cs typeface="+mn-cs"/>
              </a:rPr>
              <a:t>Laws for Communicating Parallel Processes</a:t>
            </a:r>
            <a:r>
              <a:rPr lang="en-GB" sz="1200" b="0" i="0" kern="1200" dirty="0">
                <a:solidFill>
                  <a:schemeClr val="tx1"/>
                </a:solidFill>
                <a:effectLst/>
                <a:latin typeface="+mn-lt"/>
                <a:ea typeface="+mn-ea"/>
                <a:cs typeface="+mn-cs"/>
              </a:rPr>
              <a:t>, was published discussing an Actor based pattern for handling concurrency </a:t>
            </a:r>
            <a:r>
              <a:rPr lang="en-GB" baseline="0" dirty="0"/>
              <a:t>- http://en.wikipedia.org/wiki/Actor_model</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In person demo: </a:t>
            </a:r>
          </a:p>
          <a:p>
            <a:endParaRPr lang="en-GB" baseline="0" dirty="0"/>
          </a:p>
          <a:p>
            <a:r>
              <a:rPr lang="en-GB" baseline="0" dirty="0"/>
              <a:t>STEP 1 – hand a single notebook out for people to write the name of their favourite food, we have a single shared state we lock as we write, during which we block the next person</a:t>
            </a:r>
          </a:p>
          <a:p>
            <a:endParaRPr lang="en-GB" baseline="0" dirty="0"/>
          </a:p>
          <a:p>
            <a:r>
              <a:rPr lang="en-GB" baseline="0" dirty="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r>
              <a:rPr lang="en-GB" baseline="0" dirty="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endParaRPr lang="en-GB" baseline="0" dirty="0"/>
          </a:p>
          <a:p>
            <a:r>
              <a:rPr lang="en-GB" baseline="0" dirty="0"/>
              <a:t>State Space Explosion diagram extended from example in http://www.biglab.org/4th-Btrans/slides/YutingChen.ppt</a:t>
            </a:r>
            <a:endParaRPr lang="en-GB" b="1"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GB" baseline="0" dirty="0"/>
              <a:t>From 1977 paper:</a:t>
            </a:r>
          </a:p>
          <a:p>
            <a:endParaRPr lang="en-GB" baseline="0" dirty="0"/>
          </a:p>
          <a:p>
            <a:r>
              <a:rPr lang="en-GB" baseline="0" dirty="0"/>
              <a:t>' A crude analogy from physics may make activation more clear.</a:t>
            </a:r>
          </a:p>
          <a:p>
            <a:endParaRPr lang="en-GB" baseline="0" dirty="0"/>
          </a:p>
          <a:p>
            <a:r>
              <a:rPr lang="en-GB" baseline="0" dirty="0"/>
              <a:t>A photon (message) is received by an atom (target) which puts it into an</a:t>
            </a:r>
          </a:p>
          <a:p>
            <a:r>
              <a:rPr lang="en-GB" baseline="0" dirty="0"/>
              <a:t>excited state. After a while, the atom gives off one or more photons and returns to its ground state.</a:t>
            </a:r>
          </a:p>
          <a:p>
            <a:endParaRPr lang="en-GB" baseline="0" dirty="0"/>
          </a:p>
          <a:p>
            <a:r>
              <a:rPr lang="en-GB" baseline="0" dirty="0"/>
              <a:t>These emitted photons may then be received by other atoms, and these secondary events are said to</a:t>
            </a:r>
          </a:p>
          <a:p>
            <a:r>
              <a:rPr lang="en-GB" baseline="0" dirty="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dirty="0"/>
              <a:t>Click to edit Master title style</a:t>
            </a:r>
            <a:endParaRPr lang="en-GB"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50"/>
            </a:lvl1p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3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27/06/2016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091597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27/06/2016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endParaRPr lang="en-GB"/>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baseline="0">
                <a:solidFill>
                  <a:srgbClr val="609104"/>
                </a:solidFill>
              </a:defRPr>
            </a:lvl1pPr>
          </a:lstStyle>
          <a:p>
            <a:fld id="{062C35B2-88CA-49D3-8E4A-1D75786B8009}" type="datetimeFigureOut">
              <a:rPr lang="en-GB" smtClean="0"/>
              <a:pPr/>
              <a:t>27/06/2016</a:t>
            </a:fld>
            <a:endParaRPr lang="en-GB"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685800" rtl="0" eaLnBrk="1" latinLnBrk="0" hangingPunct="1">
        <a:spcBef>
          <a:spcPct val="0"/>
        </a:spcBef>
        <a:buNone/>
        <a:defRPr sz="3300" kern="1200" baseline="0">
          <a:solidFill>
            <a:srgbClr val="0089D0"/>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baseline="0">
          <a:solidFill>
            <a:srgbClr val="0089D0"/>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baseline="0">
          <a:solidFill>
            <a:srgbClr val="0089D0"/>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baseline="0">
          <a:solidFill>
            <a:srgbClr val="0089D0"/>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baseline="0">
          <a:solidFill>
            <a:srgbClr val="0089D0"/>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baseline="0">
          <a:solidFill>
            <a:srgbClr val="0089D0"/>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talentcommunity.huddle.com/careers" TargetMode="External"/><Relationship Id="rId4" Type="http://schemas.openxmlformats.org/officeDocument/2006/relationships/hyperlink" Target="http://www.huddle.com/vacanci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492896"/>
            <a:ext cx="9144000" cy="3024336"/>
          </a:xfrm>
        </p:spPr>
        <p:txBody>
          <a:bodyPr>
            <a:normAutofit lnSpcReduction="10000"/>
          </a:bodyPr>
          <a:lstStyle/>
          <a:p>
            <a:r>
              <a:rPr lang="en-GB" sz="2800" dirty="0">
                <a:solidFill>
                  <a:srgbClr val="0089D0"/>
                </a:solidFill>
              </a:rPr>
              <a:t>Liam Westley</a:t>
            </a:r>
          </a:p>
          <a:p>
            <a:endParaRPr lang="en-GB" sz="2800" dirty="0">
              <a:solidFill>
                <a:srgbClr val="609104"/>
              </a:solidFill>
            </a:endParaRPr>
          </a:p>
          <a:p>
            <a:r>
              <a:rPr lang="en-GB" sz="2800" dirty="0">
                <a:solidFill>
                  <a:srgbClr val="0089D0"/>
                </a:solidFill>
              </a:rPr>
              <a:t>SPA Conference 2016, BCS, London</a:t>
            </a:r>
          </a:p>
          <a:p>
            <a:r>
              <a:rPr lang="en-GB" sz="2800" dirty="0">
                <a:solidFill>
                  <a:srgbClr val="0089D0"/>
                </a:solidFill>
              </a:rPr>
              <a:t> </a:t>
            </a:r>
          </a:p>
          <a:p>
            <a:r>
              <a:rPr lang="en-GB" sz="2800" dirty="0">
                <a:solidFill>
                  <a:srgbClr val="0089D0"/>
                </a:solidFill>
              </a:rPr>
              <a:t>All code and slides will be available at</a:t>
            </a:r>
          </a:p>
          <a:p>
            <a:r>
              <a:rPr lang="en-GB" sz="2800" dirty="0">
                <a:solidFill>
                  <a:srgbClr val="0089D0"/>
                </a:solidFill>
              </a:rPr>
              <a:t>https://github.com/westleyl/SPA2016-Actor</a:t>
            </a:r>
          </a:p>
        </p:txBody>
      </p:sp>
      <p:sp>
        <p:nvSpPr>
          <p:cNvPr id="2" name="Title 1"/>
          <p:cNvSpPr>
            <a:spLocks noGrp="1"/>
          </p:cNvSpPr>
          <p:nvPr>
            <p:ph type="ctrTitle"/>
          </p:nvPr>
        </p:nvSpPr>
        <p:spPr>
          <a:xfrm>
            <a:off x="0" y="908720"/>
            <a:ext cx="9144000" cy="1102519"/>
          </a:xfrm>
        </p:spPr>
        <p:txBody>
          <a:bodyPr>
            <a:noAutofit/>
          </a:bodyPr>
          <a:lstStyle/>
          <a:p>
            <a:r>
              <a:rPr lang="en-GB" sz="4400" dirty="0"/>
              <a:t>An Actor’s Life For Me</a:t>
            </a:r>
            <a:br>
              <a:rPr lang="en-GB" sz="4400" dirty="0"/>
            </a:br>
            <a:r>
              <a:rPr lang="en-GB" sz="2400" dirty="0"/>
              <a:t>(an Introduction to the TPL Dataflow Library for .NET)</a:t>
            </a:r>
            <a:endParaRPr lang="en-GB" sz="4400" dirty="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36219" y="5988422"/>
            <a:ext cx="1071563" cy="3929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10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fade">
                                      <p:cBhvr>
                                        <p:cTn id="13"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The challenge - .NET </a:t>
            </a:r>
          </a:p>
        </p:txBody>
      </p:sp>
      <p:sp>
        <p:nvSpPr>
          <p:cNvPr id="3" name="Content Placeholder 2"/>
          <p:cNvSpPr>
            <a:spLocks noGrp="1"/>
          </p:cNvSpPr>
          <p:nvPr>
            <p:ph idx="1"/>
          </p:nvPr>
        </p:nvSpPr>
        <p:spPr/>
        <p:txBody>
          <a:bodyPr>
            <a:noAutofit/>
          </a:bodyPr>
          <a:lstStyle/>
          <a:p>
            <a:pPr marL="0" indent="0">
              <a:buNone/>
            </a:pPr>
            <a:r>
              <a:rPr lang="en-GB" sz="2800" dirty="0"/>
              <a:t>In terms of x86 hardware we have seen the move from single CPU to dual CPU, to multi-core, to multi-threaded multi-core, all in less than 20 years.  Intel officially launched it’s 72-core Xeon Phi CPU ‘Knights Landing’ on 20 June 2016.</a:t>
            </a:r>
          </a:p>
          <a:p>
            <a:pPr marL="0" indent="0">
              <a:buNone/>
            </a:pPr>
            <a:endParaRPr lang="en-GB" sz="2800" dirty="0"/>
          </a:p>
          <a:p>
            <a:pPr marL="0" indent="0">
              <a:buNone/>
            </a:pPr>
            <a:r>
              <a:rPr lang="en-GB" sz="2800" dirty="0"/>
              <a:t>In the same time, our software tools have not really updated to the same degree.  Remember, multi-core CPUs only appeared at the same time as the version 1.0 of the .NET framework.</a:t>
            </a:r>
          </a:p>
          <a:p>
            <a:pPr marL="0" indent="0">
              <a:buNone/>
            </a:pPr>
            <a:endParaRPr lang="en-GB" sz="2800"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solution(s) - .NET</a:t>
            </a:r>
          </a:p>
        </p:txBody>
      </p:sp>
      <p:sp>
        <p:nvSpPr>
          <p:cNvPr id="3" name="Content Placeholder 2"/>
          <p:cNvSpPr>
            <a:spLocks noGrp="1"/>
          </p:cNvSpPr>
          <p:nvPr>
            <p:ph idx="1"/>
          </p:nvPr>
        </p:nvSpPr>
        <p:spPr/>
        <p:txBody>
          <a:bodyPr>
            <a:noAutofit/>
          </a:bodyPr>
          <a:lstStyle/>
          <a:p>
            <a:r>
              <a:rPr lang="en-GB" sz="2800" dirty="0"/>
              <a:t>.NET has always had access to a </a:t>
            </a:r>
            <a:r>
              <a:rPr lang="en-GB" sz="2800" dirty="0" err="1"/>
              <a:t>ThreadPool</a:t>
            </a:r>
            <a:r>
              <a:rPr lang="en-GB" sz="2800" dirty="0"/>
              <a:t> but really it was up to you as a programmer to work out what was going on</a:t>
            </a:r>
          </a:p>
          <a:p>
            <a:r>
              <a:rPr lang="en-GB" sz="2800" dirty="0"/>
              <a:t>In .NET 2.0 we got a </a:t>
            </a:r>
            <a:r>
              <a:rPr lang="en-GB" sz="2800" dirty="0" err="1"/>
              <a:t>SynchronizationContext</a:t>
            </a:r>
            <a:r>
              <a:rPr lang="en-GB" sz="2800" dirty="0"/>
              <a:t> for thread work and the Event-Based Synchronisation Pattern (EAP)</a:t>
            </a:r>
          </a:p>
          <a:p>
            <a:r>
              <a:rPr lang="en-GB" sz="2800" dirty="0"/>
              <a:t>For .NET 4.0 the Task Parallel Library (TPL) greatly helped, and introduced the Concurrent collections; thread-safe data structures</a:t>
            </a:r>
          </a:p>
          <a:p>
            <a:r>
              <a:rPr lang="en-GB" sz="2800" dirty="0"/>
              <a:t>With .NET 4.5 the introduction of </a:t>
            </a:r>
            <a:r>
              <a:rPr lang="en-GB" b="1" dirty="0" err="1">
                <a:solidFill>
                  <a:schemeClr val="bg1"/>
                </a:solidFill>
                <a:latin typeface="Courier New" panose="02070309020205020404" pitchFamily="49" charset="0"/>
                <a:cs typeface="Courier New" panose="02070309020205020404" pitchFamily="49" charset="0"/>
              </a:rPr>
              <a:t>async</a:t>
            </a:r>
            <a:r>
              <a:rPr lang="en-GB" b="1" dirty="0">
                <a:solidFill>
                  <a:schemeClr val="bg1"/>
                </a:solidFill>
                <a:latin typeface="Courier New" panose="02070309020205020404" pitchFamily="49" charset="0"/>
                <a:cs typeface="Courier New" panose="02070309020205020404" pitchFamily="49" charset="0"/>
              </a:rPr>
              <a:t> … await</a:t>
            </a:r>
            <a:r>
              <a:rPr lang="en-GB" sz="2800" dirty="0"/>
              <a:t> made responsive designs easier, especially in the UI</a:t>
            </a:r>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TPL Dataflow</a:t>
            </a:r>
          </a:p>
        </p:txBody>
      </p:sp>
      <p:sp>
        <p:nvSpPr>
          <p:cNvPr id="3" name="Content Placeholder 2"/>
          <p:cNvSpPr>
            <a:spLocks noGrp="1"/>
          </p:cNvSpPr>
          <p:nvPr>
            <p:ph idx="1"/>
          </p:nvPr>
        </p:nvSpPr>
        <p:spPr/>
        <p:txBody>
          <a:bodyPr>
            <a:normAutofit/>
          </a:bodyPr>
          <a:lstStyle/>
          <a:p>
            <a:pPr marL="0" indent="0">
              <a:buNone/>
            </a:pPr>
            <a:r>
              <a:rPr lang="en-GB" sz="2800" dirty="0"/>
              <a:t>Built on top of the functionality of the TPL, we now have the TPL Dataflow Library (a </a:t>
            </a:r>
            <a:r>
              <a:rPr lang="en-GB" sz="2800" dirty="0" err="1"/>
              <a:t>Nuget</a:t>
            </a:r>
            <a:r>
              <a:rPr lang="en-GB" sz="2800" dirty="0"/>
              <a:t> 2.5 package and built into .NET Core) providing C# and VB.NET with an Actor based pattern for concurrent programming.</a:t>
            </a:r>
          </a:p>
          <a:p>
            <a:pPr marL="0" indent="0">
              <a:buNone/>
            </a:pPr>
            <a:endParaRPr lang="en-GB" sz="2800" dirty="0"/>
          </a:p>
          <a:p>
            <a:r>
              <a:rPr lang="en-GB" sz="2800" dirty="0"/>
              <a:t>.NET Framework 4.5</a:t>
            </a:r>
          </a:p>
          <a:p>
            <a:pPr lvl="1"/>
            <a:r>
              <a:rPr lang="en-GB" sz="2800" dirty="0"/>
              <a:t>Windows 8 and Windows Phone 8.1</a:t>
            </a:r>
          </a:p>
          <a:p>
            <a:pPr lvl="1"/>
            <a:r>
              <a:rPr lang="en-GB" sz="2800" dirty="0"/>
              <a:t>Windows Mobile 10</a:t>
            </a:r>
          </a:p>
          <a:p>
            <a:r>
              <a:rPr lang="en-GB" sz="2800" dirty="0"/>
              <a:t>.NET Core, multiplatform</a:t>
            </a:r>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3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5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7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43862"/>
            <a:ext cx="9144000" cy="47702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52736"/>
            <a:ext cx="9116466" cy="473199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10" y="1052736"/>
            <a:ext cx="9144000" cy="4770275"/>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10" y="1052736"/>
            <a:ext cx="9116466" cy="473199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Everything is awesome !!!!</a:t>
            </a:r>
          </a:p>
        </p:txBody>
      </p:sp>
      <p:sp>
        <p:nvSpPr>
          <p:cNvPr id="3" name="Content Placeholder 2"/>
          <p:cNvSpPr>
            <a:spLocks noGrp="1"/>
          </p:cNvSpPr>
          <p:nvPr>
            <p:ph idx="1"/>
          </p:nvPr>
        </p:nvSpPr>
        <p:spPr/>
        <p:txBody>
          <a:bodyPr>
            <a:noAutofit/>
          </a:bodyPr>
          <a:lstStyle/>
          <a:p>
            <a:pPr marL="0" indent="0">
              <a:buNone/>
            </a:pPr>
            <a:r>
              <a:rPr lang="en-GB" sz="2800" dirty="0"/>
              <a:t>OK – so it’s all about </a:t>
            </a:r>
            <a:r>
              <a:rPr lang="en-GB" sz="2800" i="1" dirty="0"/>
              <a:t>Blocks</a:t>
            </a:r>
            <a:r>
              <a:rPr lang="en-GB" sz="2800" dirty="0"/>
              <a:t>, which we can connect to one another to form a processing pipeline.</a:t>
            </a:r>
          </a:p>
          <a:p>
            <a:pPr marL="536972" indent="-263129"/>
            <a:r>
              <a:rPr lang="en-GB" sz="2800" dirty="0"/>
              <a:t>sources, targets and propagators (both a source and target)</a:t>
            </a:r>
          </a:p>
          <a:p>
            <a:pPr marL="536972" indent="-263129"/>
            <a:r>
              <a:rPr lang="en-GB" sz="2800" dirty="0"/>
              <a:t>connect blocks together</a:t>
            </a:r>
          </a:p>
          <a:p>
            <a:pPr marL="536972" indent="-263129"/>
            <a:r>
              <a:rPr lang="en-GB" sz="2800" dirty="0"/>
              <a:t>filtering</a:t>
            </a:r>
          </a:p>
          <a:p>
            <a:pPr marL="536972" indent="-263129"/>
            <a:r>
              <a:rPr lang="en-GB" sz="2800" dirty="0"/>
              <a:t>completion, cancellation and exception handling</a:t>
            </a:r>
          </a:p>
          <a:p>
            <a:pPr marL="0" indent="0">
              <a:buNone/>
            </a:pPr>
            <a:r>
              <a:rPr lang="en-GB" sz="2800" dirty="0"/>
              <a:t>Abstracts the actual messages so that we focus on input and output parameters and configuring how blocks are connected.</a:t>
            </a:r>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43862"/>
            <a:ext cx="9144000" cy="4770275"/>
          </a:xfrm>
          <a:prstGeom prst="rect">
            <a:avLst/>
          </a:prstGeom>
        </p:spPr>
      </p:pic>
    </p:spTree>
    <p:extLst>
      <p:ext uri="{BB962C8B-B14F-4D97-AF65-F5344CB8AC3E}">
        <p14:creationId xmlns:p14="http://schemas.microsoft.com/office/powerpoint/2010/main" val="49772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2736"/>
            <a:ext cx="9116466" cy="4731990"/>
          </a:xfrm>
          <a:prstGeom prst="rect">
            <a:avLst/>
          </a:prstGeom>
        </p:spPr>
      </p:pic>
    </p:spTree>
    <p:extLst>
      <p:ext uri="{BB962C8B-B14F-4D97-AF65-F5344CB8AC3E}">
        <p14:creationId xmlns:p14="http://schemas.microsoft.com/office/powerpoint/2010/main" val="3813397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3573313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ActionBlock</a:t>
            </a:r>
            <a:r>
              <a:rPr lang="en-GB" sz="4400" dirty="0"/>
              <a:t>&lt;T&gt;</a:t>
            </a:r>
          </a:p>
        </p:txBody>
      </p:sp>
      <p:grpSp>
        <p:nvGrpSpPr>
          <p:cNvPr id="3" name="Group 2"/>
          <p:cNvGrpSpPr/>
          <p:nvPr/>
        </p:nvGrpSpPr>
        <p:grpSpPr>
          <a:xfrm>
            <a:off x="2249742" y="2780928"/>
            <a:ext cx="4539916" cy="135015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dirty="0"/>
            </a:p>
            <a:p>
              <a:pPr algn="ctr"/>
              <a:r>
                <a:rPr lang="en-GB"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279293" y="2781489"/>
              <a:ext cx="1316001" cy="1354217"/>
            </a:xfrm>
            <a:prstGeom prst="rect">
              <a:avLst/>
            </a:prstGeom>
            <a:noFill/>
          </p:spPr>
          <p:txBody>
            <a:bodyPr wrap="none" rtlCol="0">
              <a:spAutoFit/>
            </a:bodyPr>
            <a:lstStyle/>
            <a:p>
              <a:pPr algn="ctr"/>
              <a:r>
                <a:rPr lang="en-GB" sz="2000" dirty="0">
                  <a:solidFill>
                    <a:schemeClr val="bg1"/>
                  </a:solidFill>
                </a:rPr>
                <a:t>Post</a:t>
              </a:r>
            </a:p>
            <a:p>
              <a:pPr algn="ctr"/>
              <a:endParaRPr lang="en-GB" sz="2000" dirty="0">
                <a:solidFill>
                  <a:schemeClr val="bg1"/>
                </a:solidFill>
              </a:endParaRPr>
            </a:p>
            <a:p>
              <a:pPr algn="ctr"/>
              <a:r>
                <a:rPr lang="en-GB" sz="2000" dirty="0" err="1">
                  <a:solidFill>
                    <a:schemeClr val="bg1"/>
                  </a:solidFill>
                </a:rPr>
                <a:t>filepath</a:t>
              </a:r>
              <a:endParaRPr lang="en-GB" sz="10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
        <p:nvSpPr>
          <p:cNvPr id="15" name="Rectangle 14"/>
          <p:cNvSpPr/>
          <p:nvPr/>
        </p:nvSpPr>
        <p:spPr>
          <a:xfrm>
            <a:off x="6476074" y="2787157"/>
            <a:ext cx="313584" cy="227651"/>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ActionBlock</a:t>
            </a:r>
            <a:r>
              <a:rPr lang="en-GB" sz="4400" dirty="0"/>
              <a:t>&lt;T&gt;</a:t>
            </a:r>
          </a:p>
        </p:txBody>
      </p:sp>
      <p:sp>
        <p:nvSpPr>
          <p:cNvPr id="3" name="Content Placeholder 2"/>
          <p:cNvSpPr>
            <a:spLocks noGrp="1"/>
          </p:cNvSpPr>
          <p:nvPr>
            <p:ph idx="1"/>
          </p:nvPr>
        </p:nvSpPr>
        <p:spPr/>
        <p:txBody>
          <a:bodyPr>
            <a:normAutofit/>
          </a:bodyPr>
          <a:lstStyle/>
          <a:p>
            <a:pPr marL="0" indent="0">
              <a:buNone/>
            </a:pPr>
            <a:r>
              <a:rPr lang="en-GB" sz="2800" dirty="0"/>
              <a:t>The most simple of the blocks in the dataflow library.</a:t>
            </a:r>
          </a:p>
          <a:p>
            <a:pPr marL="536972" indent="-263129"/>
            <a:r>
              <a:rPr lang="en-GB" sz="2800" dirty="0"/>
              <a:t>target only (no output)</a:t>
            </a:r>
          </a:p>
          <a:p>
            <a:pPr marL="536972" indent="-263129"/>
            <a:r>
              <a:rPr lang="en-GB" sz="2800" dirty="0"/>
              <a:t>by default, has an unbounded buffer (‘greedy’)</a:t>
            </a:r>
          </a:p>
          <a:p>
            <a:pPr marL="536972" indent="-263129"/>
            <a:r>
              <a:rPr lang="en-GB" sz="2800" dirty="0"/>
              <a:t>can easily increase concurrency</a:t>
            </a:r>
          </a:p>
          <a:p>
            <a:pPr marL="837010" lvl="1" indent="-263129"/>
            <a:r>
              <a:rPr lang="en-GB" sz="2400" dirty="0"/>
              <a:t>results not necessarily in order in which messages were posted</a:t>
            </a:r>
          </a:p>
          <a:p>
            <a:pPr marL="536972" indent="-263129"/>
            <a:r>
              <a:rPr lang="en-GB" sz="2800" dirty="0"/>
              <a:t>This is an ‘execution block’; user-provided code is executed in response to data being provided to the block</a:t>
            </a:r>
          </a:p>
          <a:p>
            <a:pPr marL="0" indent="0">
              <a:buNone/>
            </a:pPr>
            <a:endParaRPr lang="en-GB" sz="2800"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GB" sz="4400" dirty="0">
                <a:solidFill>
                  <a:srgbClr val="0089D0"/>
                </a:solidFill>
              </a:rPr>
              <a:t>Who is Liam Westley?</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3610" y="2755624"/>
            <a:ext cx="1971950" cy="3104691"/>
          </a:xfrm>
          <a:prstGeom prst="rect">
            <a:avLst/>
          </a:prstGeom>
          <a:ln w="28575">
            <a:solidFill>
              <a:srgbClr val="007DC5"/>
            </a:solidFill>
          </a:ln>
        </p:spPr>
      </p:pic>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28168" y="1842551"/>
            <a:ext cx="2440703" cy="1691962"/>
          </a:xfrm>
          <a:prstGeom prst="rect">
            <a:avLst/>
          </a:prstGeom>
          <a:ln w="28575">
            <a:solidFill>
              <a:srgbClr val="007DC5"/>
            </a:solidFill>
          </a:ln>
        </p:spPr>
      </p:pic>
      <p:sp>
        <p:nvSpPr>
          <p:cNvPr id="14" name="Content Placeholder 2"/>
          <p:cNvSpPr txBox="1">
            <a:spLocks/>
          </p:cNvSpPr>
          <p:nvPr/>
        </p:nvSpPr>
        <p:spPr>
          <a:xfrm>
            <a:off x="2689026" y="5423775"/>
            <a:ext cx="1191415" cy="453497"/>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650" dirty="0"/>
              <a:t>&lt; </a:t>
            </a:r>
            <a:r>
              <a:rPr lang="en-GB" sz="3000" dirty="0"/>
              <a:t>work</a:t>
            </a:r>
          </a:p>
        </p:txBody>
      </p:sp>
      <p:sp>
        <p:nvSpPr>
          <p:cNvPr id="15" name="Content Placeholder 2"/>
          <p:cNvSpPr txBox="1">
            <a:spLocks/>
          </p:cNvSpPr>
          <p:nvPr/>
        </p:nvSpPr>
        <p:spPr>
          <a:xfrm>
            <a:off x="5749514" y="1791900"/>
            <a:ext cx="2543056" cy="62898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50" dirty="0">
                <a:solidFill>
                  <a:schemeClr val="accent1"/>
                </a:solidFill>
                <a:latin typeface="Arial" panose="020B0604020202020204" pitchFamily="34" charset="0"/>
                <a:cs typeface="Arial" panose="020B0604020202020204" pitchFamily="34" charset="0"/>
              </a:rPr>
              <a:t>&lt;</a:t>
            </a:r>
            <a:r>
              <a:rPr lang="en-GB" sz="2400" dirty="0">
                <a:solidFill>
                  <a:schemeClr val="accent1"/>
                </a:solidFill>
                <a:latin typeface="Arial" panose="020B0604020202020204" pitchFamily="34" charset="0"/>
                <a:cs typeface="Arial" panose="020B0604020202020204" pitchFamily="34" charset="0"/>
              </a:rPr>
              <a:t> </a:t>
            </a:r>
            <a:r>
              <a:rPr lang="en-GB" sz="3000" dirty="0">
                <a:solidFill>
                  <a:schemeClr val="accent1"/>
                </a:solidFill>
                <a:latin typeface="Arial" panose="020B0604020202020204" pitchFamily="34" charset="0"/>
                <a:cs typeface="Arial" panose="020B0604020202020204" pitchFamily="34" charset="0"/>
              </a:rPr>
              <a:t>commute</a:t>
            </a:r>
          </a:p>
        </p:txBody>
      </p:sp>
      <p:sp>
        <p:nvSpPr>
          <p:cNvPr id="16" name="Content Placeholder 2"/>
          <p:cNvSpPr txBox="1">
            <a:spLocks/>
          </p:cNvSpPr>
          <p:nvPr/>
        </p:nvSpPr>
        <p:spPr>
          <a:xfrm>
            <a:off x="4139951" y="4837147"/>
            <a:ext cx="1758745" cy="586628"/>
          </a:xfrm>
          <a:prstGeom prst="rect">
            <a:avLst/>
          </a:prstGeom>
        </p:spPr>
        <p:txBody>
          <a:bodyPr vert="horz" lIns="68580" tIns="34290" rIns="68580" bIns="3429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GB" sz="3000" dirty="0">
                <a:solidFill>
                  <a:schemeClr val="accent1"/>
                </a:solidFill>
                <a:latin typeface="Arial" panose="020B0604020202020204" pitchFamily="34" charset="0"/>
                <a:cs typeface="Arial" panose="020B0604020202020204" pitchFamily="34" charset="0"/>
              </a:rPr>
              <a:t>play</a:t>
            </a:r>
            <a:r>
              <a:rPr lang="en-GB" sz="2400" dirty="0">
                <a:solidFill>
                  <a:schemeClr val="accent1"/>
                </a:solidFill>
                <a:latin typeface="Arial" panose="020B0604020202020204" pitchFamily="34" charset="0"/>
                <a:cs typeface="Arial" panose="020B0604020202020204" pitchFamily="34" charset="0"/>
              </a:rPr>
              <a:t> </a:t>
            </a:r>
            <a:r>
              <a:rPr lang="en-GB" sz="1650" dirty="0">
                <a:solidFill>
                  <a:schemeClr val="accent1"/>
                </a:solidFill>
                <a:latin typeface="Arial" panose="020B0604020202020204" pitchFamily="34" charset="0"/>
                <a:cs typeface="Arial" panose="020B0604020202020204" pitchFamily="34" charset="0"/>
              </a:rPr>
              <a:t>&gt; </a:t>
            </a:r>
            <a:endParaRPr lang="en-GB" sz="1650" dirty="0">
              <a:solidFill>
                <a:schemeClr val="bg1"/>
              </a:solidFill>
            </a:endParaRPr>
          </a:p>
        </p:txBody>
      </p:sp>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12160" y="4015062"/>
            <a:ext cx="2280410" cy="1845253"/>
          </a:xfrm>
          <a:prstGeom prst="rect">
            <a:avLst/>
          </a:prstGeom>
          <a:ln w="28575">
            <a:solidFill>
              <a:srgbClr val="007DC5"/>
            </a:solidFill>
          </a:ln>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20000">
                                          <p:cBhvr additive="base">
                                            <p:cTn id="7" dur="1000" fill="hold"/>
                                            <p:tgtEl>
                                              <p:spTgt spid="12"/>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14:presetBounceEnd="20000">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14:bounceEnd="20000">
                                          <p:cBhvr additive="base">
                                            <p:cTn id="17" dur="1000" fill="hold"/>
                                            <p:tgtEl>
                                              <p:spTgt spid="13"/>
                                            </p:tgtEl>
                                            <p:attrNameLst>
                                              <p:attrName>ppt_x</p:attrName>
                                            </p:attrNameLst>
                                          </p:cBhvr>
                                          <p:tavLst>
                                            <p:tav tm="0">
                                              <p:val>
                                                <p:strVal val="1+#ppt_w/2"/>
                                              </p:val>
                                            </p:tav>
                                            <p:tav tm="100000">
                                              <p:val>
                                                <p:strVal val="#ppt_x"/>
                                              </p:val>
                                            </p:tav>
                                          </p:tavLst>
                                        </p:anim>
                                        <p:anim calcmode="lin" valueType="num" p14:bounceEnd="20000">
                                          <p:cBhvr additive="base">
                                            <p:cTn id="18" dur="1000" fill="hold"/>
                                            <p:tgtEl>
                                              <p:spTgt spid="1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14:presetBounceEnd="40000">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14:bounceEnd="40000">
                                          <p:cBhvr additive="base">
                                            <p:cTn id="27" dur="1000" fill="hold"/>
                                            <p:tgtEl>
                                              <p:spTgt spid="17"/>
                                            </p:tgtEl>
                                            <p:attrNameLst>
                                              <p:attrName>ppt_x</p:attrName>
                                            </p:attrNameLst>
                                          </p:cBhvr>
                                          <p:tavLst>
                                            <p:tav tm="0">
                                              <p:val>
                                                <p:strVal val="1+#ppt_w/2"/>
                                              </p:val>
                                            </p:tav>
                                            <p:tav tm="100000">
                                              <p:val>
                                                <p:strVal val="#ppt_x"/>
                                              </p:val>
                                            </p:tav>
                                          </p:tavLst>
                                        </p:anim>
                                        <p:anim calcmode="lin" valueType="num" p14:bounceEnd="40000">
                                          <p:cBhvr additive="base">
                                            <p:cTn id="28" dur="1000" fill="hold"/>
                                            <p:tgtEl>
                                              <p:spTgt spid="17"/>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xEl>
                                                  <p:pRg st="0" end="0"/>
                                                </p:txEl>
                                              </p:spTgt>
                                            </p:tgtEl>
                                            <p:attrNameLst>
                                              <p:attrName>style.visibility</p:attrName>
                                            </p:attrNameLst>
                                          </p:cBhvr>
                                          <p:to>
                                            <p:strVal val="visible"/>
                                          </p:to>
                                        </p:set>
                                        <p:animEffect transition="in" filter="fade">
                                          <p:cBhvr>
                                            <p:cTn id="32"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5" grpId="0" build="p"/>
          <p:bldP spid="16"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1+#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fade">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1000" fill="hold"/>
                                            <p:tgtEl>
                                              <p:spTgt spid="13"/>
                                            </p:tgtEl>
                                            <p:attrNameLst>
                                              <p:attrName>ppt_x</p:attrName>
                                            </p:attrNameLst>
                                          </p:cBhvr>
                                          <p:tavLst>
                                            <p:tav tm="0">
                                              <p:val>
                                                <p:strVal val="1+#ppt_w/2"/>
                                              </p:val>
                                            </p:tav>
                                            <p:tav tm="100000">
                                              <p:val>
                                                <p:strVal val="#ppt_x"/>
                                              </p:val>
                                            </p:tav>
                                          </p:tavLst>
                                        </p:anim>
                                        <p:anim calcmode="lin" valueType="num">
                                          <p:cBhvr additive="base">
                                            <p:cTn id="18" dur="1000" fill="hold"/>
                                            <p:tgtEl>
                                              <p:spTgt spid="13"/>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fade">
                                          <p:cBhvr>
                                            <p:cTn id="22" dur="50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1000" fill="hold"/>
                                            <p:tgtEl>
                                              <p:spTgt spid="17"/>
                                            </p:tgtEl>
                                            <p:attrNameLst>
                                              <p:attrName>ppt_x</p:attrName>
                                            </p:attrNameLst>
                                          </p:cBhvr>
                                          <p:tavLst>
                                            <p:tav tm="0">
                                              <p:val>
                                                <p:strVal val="1+#ppt_w/2"/>
                                              </p:val>
                                            </p:tav>
                                            <p:tav tm="100000">
                                              <p:val>
                                                <p:strVal val="#ppt_x"/>
                                              </p:val>
                                            </p:tav>
                                          </p:tavLst>
                                        </p:anim>
                                        <p:anim calcmode="lin" valueType="num">
                                          <p:cBhvr additive="base">
                                            <p:cTn id="28" dur="1000" fill="hold"/>
                                            <p:tgtEl>
                                              <p:spTgt spid="17"/>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16">
                                                <p:txEl>
                                                  <p:pRg st="0" end="0"/>
                                                </p:txEl>
                                              </p:spTgt>
                                            </p:tgtEl>
                                            <p:attrNameLst>
                                              <p:attrName>style.visibility</p:attrName>
                                            </p:attrNameLst>
                                          </p:cBhvr>
                                          <p:to>
                                            <p:strVal val="visible"/>
                                          </p:to>
                                        </p:set>
                                        <p:animEffect transition="in" filter="fade">
                                          <p:cBhvr>
                                            <p:cTn id="32"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5" grpId="0" build="p"/>
          <p:bldP spid="16"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TransformBlock</a:t>
            </a:r>
            <a:r>
              <a:rPr lang="en-GB" sz="4400" dirty="0"/>
              <a:t>&lt;</a:t>
            </a:r>
            <a:r>
              <a:rPr lang="en-GB" sz="4400" dirty="0" err="1"/>
              <a:t>TInput</a:t>
            </a:r>
            <a:r>
              <a:rPr lang="en-GB" sz="4400" dirty="0"/>
              <a:t>, </a:t>
            </a:r>
            <a:r>
              <a:rPr lang="en-GB" sz="4400" dirty="0" err="1"/>
              <a:t>TOutput</a:t>
            </a:r>
            <a:r>
              <a:rPr lang="en-GB" sz="4400" dirty="0"/>
              <a:t>&gt;</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600" dirty="0"/>
              <a:t>Transforms an input to a different output (think LINQ Select)</a:t>
            </a:r>
          </a:p>
          <a:p>
            <a:pPr marL="536972" indent="-263129"/>
            <a:r>
              <a:rPr lang="en-GB" sz="2600" dirty="0"/>
              <a:t>a propagator; acts as both a target and a source</a:t>
            </a:r>
          </a:p>
          <a:p>
            <a:pPr marL="536972" indent="-263129"/>
            <a:r>
              <a:rPr lang="en-GB" sz="2600" dirty="0"/>
              <a:t>can be useful in separating concerns within an </a:t>
            </a:r>
            <a:r>
              <a:rPr lang="en-GB" sz="2600" dirty="0" err="1"/>
              <a:t>ActionBlock</a:t>
            </a:r>
            <a:endParaRPr lang="en-GB" sz="2600" dirty="0"/>
          </a:p>
          <a:p>
            <a:pPr marL="837010" lvl="1" indent="-263129"/>
            <a:r>
              <a:rPr lang="en-GB" sz="2200" dirty="0"/>
              <a:t>this is important if you have a UI - the processing can use a thread pool thread within a </a:t>
            </a:r>
            <a:r>
              <a:rPr lang="en-GB" sz="2200" dirty="0" err="1"/>
              <a:t>TransformBlock</a:t>
            </a:r>
            <a:r>
              <a:rPr lang="en-GB" sz="2200" dirty="0"/>
              <a:t> with the output passing to an </a:t>
            </a:r>
            <a:r>
              <a:rPr lang="en-GB" sz="2200" dirty="0" err="1"/>
              <a:t>ActionBlock</a:t>
            </a:r>
            <a:r>
              <a:rPr lang="en-GB" sz="2200" dirty="0"/>
              <a:t> to raise an event on the UI thread</a:t>
            </a:r>
          </a:p>
          <a:p>
            <a:pPr marL="536972" indent="-263129"/>
            <a:r>
              <a:rPr lang="en-GB" sz="2600" dirty="0"/>
              <a:t>another type of ‘execution’ block with user-provided code</a:t>
            </a:r>
          </a:p>
          <a:p>
            <a:pPr marL="0" indent="0">
              <a:buNone/>
            </a:pPr>
            <a:r>
              <a:rPr lang="en-GB" sz="2600" dirty="0"/>
              <a:t>A variant of this block, </a:t>
            </a:r>
            <a:r>
              <a:rPr lang="en-GB" sz="2600" dirty="0" err="1"/>
              <a:t>TransformManyBlock</a:t>
            </a:r>
            <a:r>
              <a:rPr lang="en-GB" sz="2600" dirty="0"/>
              <a:t>, transforms an input into many outputs (think LINQ </a:t>
            </a:r>
            <a:r>
              <a:rPr lang="en-GB" sz="2600" dirty="0" err="1"/>
              <a:t>SelectMany</a:t>
            </a:r>
            <a:r>
              <a:rPr lang="en-GB" sz="2600" dirty="0"/>
              <a:t>)</a:t>
            </a:r>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TransformBlock</a:t>
            </a:r>
            <a:r>
              <a:rPr lang="en-GB" sz="4400" dirty="0"/>
              <a:t>&lt;</a:t>
            </a:r>
            <a:r>
              <a:rPr lang="en-GB" sz="4400" dirty="0" err="1"/>
              <a:t>TInput</a:t>
            </a:r>
            <a:r>
              <a:rPr lang="en-GB" sz="4400" dirty="0"/>
              <a:t>, </a:t>
            </a:r>
            <a:r>
              <a:rPr lang="en-GB" sz="4400" dirty="0" err="1"/>
              <a:t>TOutput</a:t>
            </a:r>
            <a:r>
              <a:rPr lang="en-GB" sz="4400" dirty="0"/>
              <a:t>&gt;</a:t>
            </a:r>
          </a:p>
        </p:txBody>
      </p:sp>
      <p:grpSp>
        <p:nvGrpSpPr>
          <p:cNvPr id="3" name="Group 2"/>
          <p:cNvGrpSpPr/>
          <p:nvPr/>
        </p:nvGrpSpPr>
        <p:grpSpPr>
          <a:xfrm>
            <a:off x="568006" y="2861937"/>
            <a:ext cx="4000583" cy="135015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TransformBlock</a:t>
              </a:r>
              <a:endParaRPr lang="en-GB" dirty="0"/>
            </a:p>
            <a:p>
              <a:pPr algn="ctr"/>
              <a:endParaRPr lang="en-GB" dirty="0"/>
            </a:p>
            <a:p>
              <a:pPr algn="ctr"/>
              <a:endParaRPr lang="en-GB" dirty="0"/>
            </a:p>
            <a:p>
              <a:pPr algn="ctr"/>
              <a:r>
                <a:rPr lang="en-GB" dirty="0"/>
                <a:t>MD5WithFilename</a:t>
              </a:r>
            </a:p>
          </p:txBody>
        </p:sp>
        <p:sp>
          <p:nvSpPr>
            <p:cNvPr id="11" name="TextBox 10"/>
            <p:cNvSpPr txBox="1"/>
            <p:nvPr/>
          </p:nvSpPr>
          <p:spPr>
            <a:xfrm>
              <a:off x="970488" y="2927603"/>
              <a:ext cx="1316001" cy="1272143"/>
            </a:xfrm>
            <a:prstGeom prst="rect">
              <a:avLst/>
            </a:prstGeom>
            <a:noFill/>
          </p:spPr>
          <p:txBody>
            <a:bodyPr wrap="none" rtlCol="0">
              <a:spAutoFit/>
            </a:bodyPr>
            <a:lstStyle/>
            <a:p>
              <a:pPr algn="ctr"/>
              <a:r>
                <a:rPr lang="en-GB" dirty="0">
                  <a:solidFill>
                    <a:schemeClr val="bg1"/>
                  </a:solidFill>
                </a:rPr>
                <a:t>Post</a:t>
              </a:r>
            </a:p>
            <a:p>
              <a:pPr algn="ctr"/>
              <a:endParaRPr lang="en-GB" dirty="0">
                <a:solidFill>
                  <a:schemeClr val="bg1"/>
                </a:solidFill>
              </a:endParaRPr>
            </a:p>
            <a:p>
              <a:pPr algn="ctr"/>
              <a:r>
                <a:rPr lang="en-GB" sz="2000" dirty="0" err="1">
                  <a:solidFill>
                    <a:schemeClr val="bg1"/>
                  </a:solidFill>
                </a:rPr>
                <a:t>filepath</a:t>
              </a:r>
              <a:endParaRPr lang="en-GB" sz="9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4568588" y="2868167"/>
            <a:ext cx="3996445" cy="1470280"/>
            <a:chOff x="6091451" y="2681221"/>
            <a:chExt cx="5328592" cy="1960372"/>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dirty="0"/>
            </a:p>
            <a:p>
              <a:pPr algn="ctr"/>
              <a:r>
                <a:rPr lang="en-GB"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261431" y="2877009"/>
              <a:ext cx="1316001" cy="1764584"/>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endParaRPr lang="en-GB" sz="10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4165580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BufferBlock</a:t>
            </a:r>
            <a:r>
              <a:rPr lang="en-GB" sz="4400" dirty="0"/>
              <a:t>&lt;T&gt;</a:t>
            </a:r>
          </a:p>
        </p:txBody>
      </p:sp>
      <p:sp>
        <p:nvSpPr>
          <p:cNvPr id="3" name="Content Placeholder 2"/>
          <p:cNvSpPr>
            <a:spLocks noGrp="1"/>
          </p:cNvSpPr>
          <p:nvPr>
            <p:ph idx="1"/>
          </p:nvPr>
        </p:nvSpPr>
        <p:spPr>
          <a:xfrm>
            <a:off x="457200" y="1600202"/>
            <a:ext cx="8229600" cy="4781126"/>
          </a:xfrm>
        </p:spPr>
        <p:txBody>
          <a:bodyPr>
            <a:noAutofit/>
          </a:bodyPr>
          <a:lstStyle/>
          <a:p>
            <a:pPr marL="0" indent="0">
              <a:buNone/>
            </a:pPr>
            <a:r>
              <a:rPr lang="en-GB" sz="2800" dirty="0"/>
              <a:t>Buffers inputs to outputs</a:t>
            </a:r>
          </a:p>
          <a:p>
            <a:pPr marL="536972" indent="-263129"/>
            <a:r>
              <a:rPr lang="en-GB" sz="2800" dirty="0"/>
              <a:t>a propagator; acts as both a target and a source</a:t>
            </a:r>
          </a:p>
          <a:p>
            <a:pPr marL="536972" indent="-263129"/>
            <a:r>
              <a:rPr lang="en-GB" sz="2800" dirty="0"/>
              <a:t>FIFO queue of data</a:t>
            </a:r>
          </a:p>
          <a:p>
            <a:pPr marL="536972" indent="-263129"/>
            <a:r>
              <a:rPr lang="en-GB" sz="2800" dirty="0"/>
              <a:t>no execution of user-provided code</a:t>
            </a:r>
          </a:p>
          <a:p>
            <a:pPr marL="536972" indent="-263129"/>
            <a:r>
              <a:rPr lang="en-GB" sz="2800" dirty="0"/>
              <a:t>if linked to multiple targets, it will offer a message to each in turn, allowing only one target to consume each message</a:t>
            </a:r>
          </a:p>
          <a:p>
            <a:pPr marL="0" indent="0">
              <a:buNone/>
            </a:pPr>
            <a:r>
              <a:rPr lang="en-GB" sz="2800" dirty="0"/>
              <a:t>The whole goal of this block is to buffer an arbitrary number of messages provided to it, and to make that data available later for consumption.</a:t>
            </a:r>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Competing </a:t>
            </a:r>
            <a:r>
              <a:rPr lang="en-GB" sz="4400" dirty="0"/>
              <a:t>Consumers</a:t>
            </a:r>
            <a:r>
              <a:rPr lang="en-GB" dirty="0"/>
              <a:t> - </a:t>
            </a:r>
            <a:r>
              <a:rPr lang="en-GB" dirty="0" err="1"/>
              <a:t>BufferBlock</a:t>
            </a:r>
            <a:endParaRPr lang="en-GB" dirty="0"/>
          </a:p>
        </p:txBody>
      </p:sp>
      <p:grpSp>
        <p:nvGrpSpPr>
          <p:cNvPr id="3" name="Group 2"/>
          <p:cNvGrpSpPr/>
          <p:nvPr/>
        </p:nvGrpSpPr>
        <p:grpSpPr>
          <a:xfrm>
            <a:off x="390189" y="2999183"/>
            <a:ext cx="2076868" cy="1350150"/>
            <a:chOff x="520251" y="2855910"/>
            <a:chExt cx="2769157" cy="1800200"/>
          </a:xfrm>
        </p:grpSpPr>
        <p:sp>
          <p:nvSpPr>
            <p:cNvPr id="11" name="TextBox 10"/>
            <p:cNvSpPr txBox="1"/>
            <p:nvPr/>
          </p:nvSpPr>
          <p:spPr>
            <a:xfrm>
              <a:off x="522915" y="3224057"/>
              <a:ext cx="1096455" cy="1107996"/>
            </a:xfrm>
            <a:prstGeom prst="rect">
              <a:avLst/>
            </a:prstGeom>
            <a:noFill/>
          </p:spPr>
          <p:txBody>
            <a:bodyPr wrap="none" rtlCol="0">
              <a:spAutoFit/>
            </a:bodyPr>
            <a:lstStyle/>
            <a:p>
              <a:pPr algn="ctr"/>
              <a:r>
                <a:rPr lang="en-GB" sz="1600" dirty="0">
                  <a:solidFill>
                    <a:schemeClr val="bg1"/>
                  </a:solidFill>
                </a:rPr>
                <a:t>Post</a:t>
              </a:r>
            </a:p>
            <a:p>
              <a:pPr algn="ctr"/>
              <a:endParaRPr lang="en-GB" sz="1600" dirty="0">
                <a:solidFill>
                  <a:schemeClr val="bg1"/>
                </a:solidFill>
              </a:endParaRPr>
            </a:p>
            <a:p>
              <a:pPr algn="ctr"/>
              <a:r>
                <a:rPr lang="en-GB" sz="1600" dirty="0" err="1">
                  <a:solidFill>
                    <a:schemeClr val="bg1"/>
                  </a:solidFill>
                </a:rPr>
                <a:t>filepath</a:t>
              </a:r>
              <a:endParaRPr lang="en-GB" sz="9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BufferBlock</a:t>
              </a:r>
              <a:endParaRPr lang="en-GB" dirty="0"/>
            </a:p>
            <a:p>
              <a:pPr algn="ctr"/>
              <a:endParaRPr lang="en-GB" dirty="0"/>
            </a:p>
            <a:p>
              <a:pPr algn="ctr"/>
              <a:endParaRPr lang="en-GB" dirty="0"/>
            </a:p>
            <a:p>
              <a:pPr algn="ctr"/>
              <a:endParaRPr lang="en-GB"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5" name="Group 4"/>
          <p:cNvGrpSpPr/>
          <p:nvPr/>
        </p:nvGrpSpPr>
        <p:grpSpPr>
          <a:xfrm>
            <a:off x="5583795" y="2268279"/>
            <a:ext cx="3200674" cy="3107804"/>
            <a:chOff x="7445059" y="1881372"/>
            <a:chExt cx="4267565" cy="4143738"/>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sz="2400" dirty="0"/>
              </a:p>
              <a:p>
                <a:pPr algn="ctr"/>
                <a:r>
                  <a:rPr lang="en-GB" sz="1350"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749899" y="1962460"/>
              <a:ext cx="1096455" cy="406265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grpSp>
      <p:grpSp>
        <p:nvGrpSpPr>
          <p:cNvPr id="4" name="Group 3"/>
          <p:cNvGrpSpPr/>
          <p:nvPr/>
        </p:nvGrpSpPr>
        <p:grpSpPr>
          <a:xfrm>
            <a:off x="2467057" y="1863642"/>
            <a:ext cx="3116738" cy="3617587"/>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5" name="Rectangle 14"/>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50" name="Rectangle 149"/>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69" name="Rectangle 168"/>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sp>
              <p:nvSpPr>
                <p:cNvPr id="186" name="Rectangle 185"/>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16263" y="1962460"/>
              <a:ext cx="1096455" cy="3734356"/>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558217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Filtering with LinkTo</a:t>
            </a:r>
          </a:p>
        </p:txBody>
      </p:sp>
      <p:sp>
        <p:nvSpPr>
          <p:cNvPr id="3" name="Content Placeholder 2"/>
          <p:cNvSpPr>
            <a:spLocks noGrp="1"/>
          </p:cNvSpPr>
          <p:nvPr>
            <p:ph idx="1"/>
          </p:nvPr>
        </p:nvSpPr>
        <p:spPr>
          <a:xfrm>
            <a:off x="457200" y="1400174"/>
            <a:ext cx="8229600" cy="4525963"/>
          </a:xfrm>
        </p:spPr>
        <p:txBody>
          <a:bodyPr>
            <a:noAutofit/>
          </a:bodyPr>
          <a:lstStyle/>
          <a:p>
            <a:pPr marL="0" indent="0">
              <a:buNone/>
            </a:pPr>
            <a:r>
              <a:rPr lang="en-GB" sz="2800" dirty="0"/>
              <a:t>With </a:t>
            </a:r>
            <a:r>
              <a:rPr lang="en-GB" sz="2800" dirty="0" err="1"/>
              <a:t>LinkTo</a:t>
            </a:r>
            <a:r>
              <a:rPr lang="en-GB" sz="2800" dirty="0"/>
              <a:t> we can use a predicate </a:t>
            </a:r>
          </a:p>
          <a:p>
            <a:pPr marL="536972" indent="-263129"/>
            <a:r>
              <a:rPr lang="en-GB" sz="2800" dirty="0"/>
              <a:t>case … select to map one output to many blocks</a:t>
            </a:r>
          </a:p>
          <a:p>
            <a:pPr marL="837010" lvl="1" indent="-263129"/>
            <a:r>
              <a:rPr lang="en-GB" sz="2400" dirty="0"/>
              <a:t>i.e. transcoding could map differently for images, audio, video etc.</a:t>
            </a:r>
          </a:p>
          <a:p>
            <a:pPr marL="536972" indent="-263129"/>
            <a:r>
              <a:rPr lang="en-GB" sz="2800" dirty="0"/>
              <a:t>supports recursion</a:t>
            </a:r>
          </a:p>
          <a:p>
            <a:pPr marL="837010" lvl="1" indent="-263129"/>
            <a:r>
              <a:rPr lang="en-GB" sz="2400" dirty="0"/>
              <a:t>can link a block to itself with a predicate</a:t>
            </a:r>
          </a:p>
          <a:p>
            <a:pPr marL="536972" indent="-263129"/>
            <a:r>
              <a:rPr lang="en-GB" sz="2800" dirty="0"/>
              <a:t>here be dragons</a:t>
            </a:r>
          </a:p>
          <a:p>
            <a:pPr marL="837010" lvl="1" indent="-263129"/>
            <a:r>
              <a:rPr lang="en-GB" sz="2400" dirty="0"/>
              <a:t>advisable to one non-predicate </a:t>
            </a:r>
            <a:r>
              <a:rPr lang="en-GB" sz="2400" dirty="0" err="1"/>
              <a:t>LinkTo</a:t>
            </a:r>
            <a:r>
              <a:rPr lang="en-GB" sz="2400" dirty="0"/>
              <a:t> (default in case … select)</a:t>
            </a:r>
          </a:p>
          <a:p>
            <a:pPr marL="837010" lvl="1" indent="-263129"/>
            <a:r>
              <a:rPr lang="en-GB" sz="2400" dirty="0"/>
              <a:t>setting complete on a block that recursively links can prevent completion propagation</a:t>
            </a:r>
          </a:p>
          <a:p>
            <a:pPr marL="837010" lvl="1" indent="-263129"/>
            <a:endParaRPr lang="en-GB" sz="2400" dirty="0"/>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with </a:t>
            </a:r>
            <a:r>
              <a:rPr lang="en-GB" sz="4400" dirty="0" err="1"/>
              <a:t>TransformManyBlock</a:t>
            </a:r>
            <a:endParaRPr lang="en-GB" dirty="0"/>
          </a:p>
        </p:txBody>
      </p:sp>
      <p:grpSp>
        <p:nvGrpSpPr>
          <p:cNvPr id="5" name="Group 4"/>
          <p:cNvGrpSpPr/>
          <p:nvPr/>
        </p:nvGrpSpPr>
        <p:grpSpPr>
          <a:xfrm>
            <a:off x="6024014" y="2268279"/>
            <a:ext cx="2690954" cy="3107804"/>
            <a:chOff x="8032018" y="1881372"/>
            <a:chExt cx="3587939" cy="4143738"/>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err="1"/>
                  <a:t>ActionBlock</a:t>
                </a:r>
                <a:endParaRPr lang="en-GB" dirty="0"/>
              </a:p>
              <a:p>
                <a:pPr algn="ctr"/>
                <a:endParaRPr lang="en-GB" dirty="0"/>
              </a:p>
              <a:p>
                <a:pPr algn="ctr"/>
                <a:endParaRPr lang="en-GB" sz="2400" dirty="0"/>
              </a:p>
              <a:p>
                <a:pPr algn="ctr"/>
                <a:r>
                  <a:rPr lang="en-GB" sz="1350"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12409" y="1962460"/>
              <a:ext cx="1096455" cy="406265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grpSp>
      <p:grpSp>
        <p:nvGrpSpPr>
          <p:cNvPr id="9" name="Group 8"/>
          <p:cNvGrpSpPr/>
          <p:nvPr/>
        </p:nvGrpSpPr>
        <p:grpSpPr>
          <a:xfrm>
            <a:off x="3359754" y="1863642"/>
            <a:ext cx="2664260" cy="3617587"/>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sz="1500" dirty="0"/>
                </a:p>
                <a:p>
                  <a:pPr algn="ctr"/>
                  <a:r>
                    <a:rPr lang="en-GB"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3088627" y="2314807"/>
            <a:ext cx="822341" cy="3046988"/>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IsFile</a:t>
            </a:r>
            <a:r>
              <a:rPr lang="en-GB" sz="1600" dirty="0">
                <a:solidFill>
                  <a:schemeClr val="bg1"/>
                </a:solidFill>
              </a:rPr>
              <a:t> -&gt;</a:t>
            </a:r>
          </a:p>
          <a:p>
            <a:pPr algn="ctr"/>
            <a:r>
              <a:rPr lang="en-GB" sz="1600" dirty="0" err="1">
                <a:solidFill>
                  <a:schemeClr val="bg1"/>
                </a:solidFill>
              </a:rPr>
              <a:t>filepath</a:t>
            </a:r>
            <a:endParaRPr lang="en-GB" sz="1600" dirty="0">
              <a:solidFill>
                <a:schemeClr val="bg1"/>
              </a:solidFill>
            </a:endParaRPr>
          </a:p>
        </p:txBody>
      </p:sp>
      <p:grpSp>
        <p:nvGrpSpPr>
          <p:cNvPr id="6" name="Group 5"/>
          <p:cNvGrpSpPr/>
          <p:nvPr/>
        </p:nvGrpSpPr>
        <p:grpSpPr>
          <a:xfrm>
            <a:off x="491851" y="3277236"/>
            <a:ext cx="2867903" cy="832758"/>
            <a:chOff x="655800" y="3226647"/>
            <a:chExt cx="3823871" cy="1110344"/>
          </a:xfrm>
        </p:grpSpPr>
        <p:sp>
          <p:nvSpPr>
            <p:cNvPr id="11" name="TextBox 10"/>
            <p:cNvSpPr txBox="1"/>
            <p:nvPr/>
          </p:nvSpPr>
          <p:spPr>
            <a:xfrm>
              <a:off x="736484" y="3228995"/>
              <a:ext cx="907343" cy="1107996"/>
            </a:xfrm>
            <a:prstGeom prst="rect">
              <a:avLst/>
            </a:prstGeom>
            <a:noFill/>
          </p:spPr>
          <p:txBody>
            <a:bodyPr wrap="none" rtlCol="0">
              <a:spAutoFit/>
            </a:bodyPr>
            <a:lstStyle/>
            <a:p>
              <a:pPr algn="ctr"/>
              <a:r>
                <a:rPr lang="en-GB" sz="1600" dirty="0">
                  <a:solidFill>
                    <a:schemeClr val="bg1"/>
                  </a:solidFill>
                </a:rPr>
                <a:t>Post</a:t>
              </a:r>
            </a:p>
            <a:p>
              <a:pPr algn="ctr"/>
              <a:endParaRPr lang="en-GB" sz="1600" dirty="0">
                <a:solidFill>
                  <a:schemeClr val="bg1"/>
                </a:solidFill>
              </a:endParaRPr>
            </a:p>
            <a:p>
              <a:pPr algn="ctr"/>
              <a:r>
                <a:rPr lang="en-GB" sz="1600" dirty="0">
                  <a:solidFill>
                    <a:schemeClr val="bg1"/>
                  </a:solidFill>
                </a:rPr>
                <a:t>folder</a:t>
              </a:r>
              <a:endParaRPr lang="en-GB" sz="9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500" dirty="0"/>
                    <a:t> </a:t>
                  </a:r>
                  <a:r>
                    <a:rPr lang="en-GB" sz="1500" dirty="0" err="1"/>
                    <a:t>TransformManyBlock</a:t>
                  </a:r>
                  <a:endParaRPr lang="en-GB" sz="1500" dirty="0"/>
                </a:p>
                <a:p>
                  <a:pPr algn="ctr"/>
                  <a:endParaRPr lang="en-GB" sz="2100" dirty="0"/>
                </a:p>
                <a:p>
                  <a:pPr algn="ctr"/>
                  <a:r>
                    <a:rPr lang="en-GB" sz="1500" dirty="0" err="1"/>
                    <a:t>GetFolderContents</a:t>
                  </a:r>
                  <a:endParaRPr lang="en-GB" sz="15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1675872" y="3537070"/>
            <a:ext cx="1329955" cy="1887251"/>
            <a:chOff x="2234495" y="3573093"/>
            <a:chExt cx="1773273" cy="2516334"/>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204" name="TextBox 203"/>
            <p:cNvSpPr txBox="1"/>
            <p:nvPr/>
          </p:nvSpPr>
          <p:spPr>
            <a:xfrm>
              <a:off x="2351584" y="4653137"/>
              <a:ext cx="1557250" cy="1436290"/>
            </a:xfrm>
            <a:prstGeom prst="rect">
              <a:avLst/>
            </a:prstGeom>
            <a:noFill/>
          </p:spPr>
          <p:txBody>
            <a:bodyPr wrap="squar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IsDirectory</a:t>
              </a:r>
              <a:endParaRPr lang="en-GB" sz="1600" dirty="0">
                <a:solidFill>
                  <a:schemeClr val="bg1"/>
                </a:solidFill>
              </a:endParaRPr>
            </a:p>
            <a:p>
              <a:pPr algn="ctr"/>
              <a:r>
                <a:rPr lang="en-GB" sz="1600" dirty="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1587669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err="1"/>
              <a:t>BroadcastBlock</a:t>
            </a:r>
            <a:endParaRPr lang="en-GB" sz="4400" dirty="0"/>
          </a:p>
        </p:txBody>
      </p:sp>
      <p:sp>
        <p:nvSpPr>
          <p:cNvPr id="3" name="Content Placeholder 2"/>
          <p:cNvSpPr>
            <a:spLocks noGrp="1"/>
          </p:cNvSpPr>
          <p:nvPr>
            <p:ph idx="1"/>
          </p:nvPr>
        </p:nvSpPr>
        <p:spPr>
          <a:xfrm>
            <a:off x="457200" y="1400172"/>
            <a:ext cx="8229600" cy="4525963"/>
          </a:xfrm>
        </p:spPr>
        <p:txBody>
          <a:bodyPr>
            <a:noAutofit/>
          </a:bodyPr>
          <a:lstStyle/>
          <a:p>
            <a:pPr marL="0" indent="0">
              <a:buNone/>
            </a:pPr>
            <a:r>
              <a:rPr lang="en-GB" sz="2800" dirty="0" err="1"/>
              <a:t>BroadcastBlock</a:t>
            </a:r>
            <a:endParaRPr lang="en-GB" sz="2800" dirty="0"/>
          </a:p>
          <a:p>
            <a:pPr marL="536972" indent="-263129"/>
            <a:r>
              <a:rPr lang="en-GB" sz="2800" dirty="0"/>
              <a:t>takes an stream of input</a:t>
            </a:r>
          </a:p>
          <a:p>
            <a:pPr marL="536972" indent="-263129"/>
            <a:r>
              <a:rPr lang="en-GB" sz="2800" dirty="0"/>
              <a:t>the output is the </a:t>
            </a:r>
            <a:r>
              <a:rPr lang="en-GB" sz="2800" i="1" dirty="0"/>
              <a:t>most recent</a:t>
            </a:r>
            <a:r>
              <a:rPr lang="en-GB" sz="2800" dirty="0"/>
              <a:t> input provided</a:t>
            </a:r>
          </a:p>
          <a:p>
            <a:pPr marL="0" indent="0">
              <a:buNone/>
            </a:pPr>
            <a:r>
              <a:rPr lang="en-GB" sz="2800" dirty="0"/>
              <a:t>Why would you want this?</a:t>
            </a:r>
          </a:p>
          <a:p>
            <a:pPr marL="536972" indent="-263129"/>
            <a:r>
              <a:rPr lang="en-GB" sz="2800" dirty="0"/>
              <a:t>example is a webcam being monitored on a web page; you only want the latest image, if you show all 20 per second you would never catch up with current input</a:t>
            </a:r>
          </a:p>
          <a:p>
            <a:pPr marL="536972" indent="-263129"/>
            <a:r>
              <a:rPr lang="en-GB" sz="2800" dirty="0"/>
              <a:t>if you want every input can use LinkTo to a </a:t>
            </a:r>
            <a:r>
              <a:rPr lang="en-GB" sz="2800" dirty="0" err="1"/>
              <a:t>BufferBlock</a:t>
            </a:r>
            <a:r>
              <a:rPr lang="en-GB" sz="2800" dirty="0"/>
              <a:t> to capture all output values from the </a:t>
            </a:r>
            <a:r>
              <a:rPr lang="en-GB" sz="2800" dirty="0" err="1"/>
              <a:t>BroadcastBlock</a:t>
            </a:r>
            <a:endParaRPr lang="en-GB" sz="2800" dirty="0"/>
          </a:p>
          <a:p>
            <a:pPr marL="0" indent="0">
              <a:buNone/>
            </a:pPr>
            <a:endParaRPr lang="en-GB" sz="2800" dirty="0"/>
          </a:p>
        </p:txBody>
      </p:sp>
    </p:spTree>
    <p:extLst>
      <p:ext uri="{BB962C8B-B14F-4D97-AF65-F5344CB8AC3E}">
        <p14:creationId xmlns:p14="http://schemas.microsoft.com/office/powerpoint/2010/main" val="139543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3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9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2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5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The challenge</a:t>
            </a:r>
          </a:p>
        </p:txBody>
      </p:sp>
      <p:sp>
        <p:nvSpPr>
          <p:cNvPr id="3" name="Content Placeholder 2"/>
          <p:cNvSpPr>
            <a:spLocks noGrp="1"/>
          </p:cNvSpPr>
          <p:nvPr>
            <p:ph idx="1"/>
          </p:nvPr>
        </p:nvSpPr>
        <p:spPr>
          <a:xfrm>
            <a:off x="827584" y="1556792"/>
            <a:ext cx="7488832" cy="4107903"/>
          </a:xfrm>
        </p:spPr>
        <p:txBody>
          <a:bodyPr>
            <a:noAutofit/>
          </a:bodyPr>
          <a:lstStyle/>
          <a:p>
            <a:pPr marL="0" indent="0">
              <a:buNone/>
            </a:pPr>
            <a:endParaRPr lang="en-GB" sz="2800" dirty="0"/>
          </a:p>
          <a:p>
            <a:pPr marL="0" indent="0">
              <a:buNone/>
            </a:pPr>
            <a:r>
              <a:rPr lang="en-GB" sz="2800" dirty="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PubSub</a:t>
            </a:r>
            <a:r>
              <a:rPr lang="en-GB" dirty="0"/>
              <a:t> - </a:t>
            </a:r>
            <a:r>
              <a:rPr lang="en-GB" dirty="0" err="1"/>
              <a:t>BroadcastBlock</a:t>
            </a:r>
            <a:r>
              <a:rPr lang="en-GB" dirty="0"/>
              <a:t> + </a:t>
            </a:r>
            <a:r>
              <a:rPr lang="en-GB" dirty="0" err="1"/>
              <a:t>BufferBlock</a:t>
            </a:r>
            <a:endParaRPr lang="en-GB" dirty="0"/>
          </a:p>
        </p:txBody>
      </p:sp>
      <p:grpSp>
        <p:nvGrpSpPr>
          <p:cNvPr id="203" name="Group 202"/>
          <p:cNvGrpSpPr/>
          <p:nvPr/>
        </p:nvGrpSpPr>
        <p:grpSpPr>
          <a:xfrm>
            <a:off x="461446" y="2343842"/>
            <a:ext cx="2404077" cy="1077218"/>
            <a:chOff x="520251" y="3224055"/>
            <a:chExt cx="3205436" cy="1436291"/>
          </a:xfrm>
        </p:grpSpPr>
        <p:sp>
          <p:nvSpPr>
            <p:cNvPr id="205" name="TextBox 204"/>
            <p:cNvSpPr txBox="1"/>
            <p:nvPr/>
          </p:nvSpPr>
          <p:spPr>
            <a:xfrm>
              <a:off x="549088" y="3224055"/>
              <a:ext cx="1044108" cy="1436291"/>
            </a:xfrm>
            <a:prstGeom prst="rect">
              <a:avLst/>
            </a:prstGeom>
            <a:noFill/>
          </p:spPr>
          <p:txBody>
            <a:bodyPr wrap="none" lIns="72000" rIns="72000" rtlCol="0">
              <a:spAutoFit/>
            </a:bodyPr>
            <a:lstStyle/>
            <a:p>
              <a:pPr algn="ctr"/>
              <a:r>
                <a:rPr lang="en-GB" sz="1600" dirty="0">
                  <a:solidFill>
                    <a:schemeClr val="bg1"/>
                  </a:solidFill>
                </a:rPr>
                <a:t>LinkTo</a:t>
              </a:r>
            </a:p>
            <a:p>
              <a:pPr algn="ctr"/>
              <a:endParaRPr lang="en-GB" sz="1600" dirty="0">
                <a:solidFill>
                  <a:schemeClr val="bg1"/>
                </a:solidFill>
              </a:endParaRPr>
            </a:p>
            <a:p>
              <a:pPr algn="ctr"/>
              <a:r>
                <a:rPr lang="en-GB" sz="1600" dirty="0" err="1">
                  <a:solidFill>
                    <a:schemeClr val="bg1"/>
                  </a:solidFill>
                </a:rPr>
                <a:t>IsFile</a:t>
              </a:r>
              <a:r>
                <a:rPr lang="en-GB" sz="1600" dirty="0">
                  <a:solidFill>
                    <a:schemeClr val="bg1"/>
                  </a:solidFill>
                </a:rPr>
                <a:t> -&gt;</a:t>
              </a:r>
            </a:p>
            <a:p>
              <a:pPr algn="ctr"/>
              <a:r>
                <a:rPr lang="en-GB" sz="1600" dirty="0" err="1">
                  <a:solidFill>
                    <a:schemeClr val="bg1"/>
                  </a:solidFill>
                </a:rPr>
                <a:t>filepath</a:t>
              </a:r>
              <a:endParaRPr lang="en-GB" sz="1600" dirty="0">
                <a:solidFill>
                  <a:schemeClr val="bg1"/>
                </a:solidFill>
              </a:endParaRPr>
            </a:p>
          </p:txBody>
        </p:sp>
        <p:cxnSp>
          <p:nvCxnSpPr>
            <p:cNvPr id="206" name="Straight Arrow Connector 205"/>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07" name="Rectangle 206"/>
            <p:cNvSpPr/>
            <p:nvPr/>
          </p:nvSpPr>
          <p:spPr>
            <a:xfrm>
              <a:off x="1608502" y="3431974"/>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BroadcastBlock</a:t>
              </a:r>
              <a:endParaRPr lang="en-GB" dirty="0"/>
            </a:p>
          </p:txBody>
        </p:sp>
      </p:grpSp>
      <p:grpSp>
        <p:nvGrpSpPr>
          <p:cNvPr id="10" name="Group 9"/>
          <p:cNvGrpSpPr/>
          <p:nvPr/>
        </p:nvGrpSpPr>
        <p:grpSpPr>
          <a:xfrm>
            <a:off x="4839969" y="1903471"/>
            <a:ext cx="2918385" cy="1724907"/>
            <a:chOff x="6453292" y="1394961"/>
            <a:chExt cx="3891180" cy="2299876"/>
          </a:xfrm>
        </p:grpSpPr>
        <p:cxnSp>
          <p:nvCxnSpPr>
            <p:cNvPr id="292" name="Straight Arrow Connector 291"/>
            <p:cNvCxnSpPr>
              <a:stCxn id="283" idx="3"/>
              <a:endCxn id="138" idx="1"/>
            </p:cNvCxnSpPr>
            <p:nvPr/>
          </p:nvCxnSpPr>
          <p:spPr>
            <a:xfrm>
              <a:off x="6453292" y="3155320"/>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p:cNvCxnSpPr>
              <a:stCxn id="242" idx="3"/>
              <a:endCxn id="8" idx="1"/>
            </p:cNvCxnSpPr>
            <p:nvPr/>
          </p:nvCxnSpPr>
          <p:spPr>
            <a:xfrm flipV="1">
              <a:off x="6453292" y="1934478"/>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504655" y="1394961"/>
              <a:ext cx="3839817" cy="2299876"/>
              <a:chOff x="6504655" y="1394961"/>
              <a:chExt cx="3839817" cy="2299876"/>
            </a:xfrm>
          </p:grpSpPr>
          <p:grpSp>
            <p:nvGrpSpPr>
              <p:cNvPr id="134" name="Group 133"/>
              <p:cNvGrpSpPr/>
              <p:nvPr/>
            </p:nvGrpSpPr>
            <p:grpSpPr>
              <a:xfrm>
                <a:off x="7656855" y="1394961"/>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LogMD5RequestToFile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7652472" y="2615804"/>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a:t> </a:t>
                    </a:r>
                    <a:r>
                      <a:rPr lang="en-GB" dirty="0" err="1"/>
                      <a:t>TransformBlock</a:t>
                    </a:r>
                    <a:endParaRPr lang="en-GB" dirty="0"/>
                  </a:p>
                  <a:p>
                    <a:pPr algn="ctr"/>
                    <a:endParaRPr lang="en-GB" dirty="0"/>
                  </a:p>
                  <a:p>
                    <a:pPr algn="ctr"/>
                    <a:r>
                      <a:rPr lang="en-GB" sz="135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294" name="TextBox 293"/>
              <p:cNvSpPr txBox="1"/>
              <p:nvPr/>
            </p:nvSpPr>
            <p:spPr>
              <a:xfrm>
                <a:off x="6504655" y="1492456"/>
                <a:ext cx="1096455" cy="2092880"/>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grpSp>
      <p:grpSp>
        <p:nvGrpSpPr>
          <p:cNvPr id="5" name="Group 4"/>
          <p:cNvGrpSpPr/>
          <p:nvPr/>
        </p:nvGrpSpPr>
        <p:grpSpPr>
          <a:xfrm>
            <a:off x="504488" y="2918807"/>
            <a:ext cx="8429038" cy="2102059"/>
            <a:chOff x="672651" y="2748743"/>
            <a:chExt cx="11238717" cy="2802746"/>
          </a:xfrm>
        </p:grpSpPr>
        <p:sp>
          <p:nvSpPr>
            <p:cNvPr id="62" name="Freeform 61"/>
            <p:cNvSpPr/>
            <p:nvPr/>
          </p:nvSpPr>
          <p:spPr>
            <a:xfrm>
              <a:off x="672651" y="3108960"/>
              <a:ext cx="10967965" cy="2161500"/>
            </a:xfrm>
            <a:custGeom>
              <a:avLst/>
              <a:gdLst>
                <a:gd name="connsiteX0" fmla="*/ 10359138 w 11776915"/>
                <a:gd name="connsiteY0" fmla="*/ 0 h 2274570"/>
                <a:gd name="connsiteX1" fmla="*/ 10964928 w 11776915"/>
                <a:gd name="connsiteY1" fmla="*/ 662940 h 2274570"/>
                <a:gd name="connsiteX2" fmla="*/ 666498 w 11776915"/>
                <a:gd name="connsiteY2" fmla="*/ 1325880 h 2274570"/>
                <a:gd name="connsiteX3" fmla="*/ 1043688 w 11776915"/>
                <a:gd name="connsiteY3" fmla="*/ 2274570 h 2274570"/>
              </a:gdLst>
              <a:ahLst/>
              <a:cxnLst>
                <a:cxn ang="0">
                  <a:pos x="connsiteX0" y="connsiteY0"/>
                </a:cxn>
                <a:cxn ang="0">
                  <a:pos x="connsiteX1" y="connsiteY1"/>
                </a:cxn>
                <a:cxn ang="0">
                  <a:pos x="connsiteX2" y="connsiteY2"/>
                </a:cxn>
                <a:cxn ang="0">
                  <a:pos x="connsiteX3" y="connsiteY3"/>
                </a:cxn>
              </a:cxnLst>
              <a:rect l="l" t="t" r="r" b="b"/>
              <a:pathLst>
                <a:path w="11776915" h="2274570">
                  <a:moveTo>
                    <a:pt x="10359138" y="0"/>
                  </a:moveTo>
                  <a:cubicBezTo>
                    <a:pt x="11469753" y="220980"/>
                    <a:pt x="12580368" y="441960"/>
                    <a:pt x="10964928" y="662940"/>
                  </a:cubicBezTo>
                  <a:cubicBezTo>
                    <a:pt x="9349488" y="883920"/>
                    <a:pt x="2320038" y="1057275"/>
                    <a:pt x="666498" y="1325880"/>
                  </a:cubicBezTo>
                  <a:cubicBezTo>
                    <a:pt x="-987042" y="1594485"/>
                    <a:pt x="944628" y="2185035"/>
                    <a:pt x="1043688" y="2274570"/>
                  </a:cubicBezTo>
                </a:path>
              </a:pathLst>
            </a:cu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301" name="TextBox 300"/>
            <p:cNvSpPr txBox="1"/>
            <p:nvPr/>
          </p:nvSpPr>
          <p:spPr>
            <a:xfrm>
              <a:off x="10814913" y="2748743"/>
              <a:ext cx="1096455" cy="1764586"/>
            </a:xfrm>
            <a:prstGeom prst="rect">
              <a:avLst/>
            </a:prstGeom>
            <a:noFill/>
          </p:spPr>
          <p:txBody>
            <a:bodyPr wrap="none" rtlCol="0">
              <a:spAutoFit/>
            </a:bodyPr>
            <a:lstStyle/>
            <a:p>
              <a:pPr algn="ctr"/>
              <a:r>
                <a:rPr lang="en-GB" sz="1600" dirty="0">
                  <a:solidFill>
                    <a:schemeClr val="bg1"/>
                  </a:solidFill>
                </a:rPr>
                <a:t>LinkTo</a:t>
              </a: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endParaRPr lang="en-GB" sz="900" dirty="0">
                <a:solidFill>
                  <a:schemeClr val="bg1"/>
                </a:solidFill>
              </a:endParaRPr>
            </a:p>
          </p:txBody>
        </p:sp>
        <p:sp>
          <p:nvSpPr>
            <p:cNvPr id="303" name="Rectangle 302"/>
            <p:cNvSpPr/>
            <p:nvPr/>
          </p:nvSpPr>
          <p:spPr>
            <a:xfrm>
              <a:off x="1659652" y="4872645"/>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pPr algn="ctr"/>
              <a:r>
                <a:rPr lang="en-GB" dirty="0" err="1"/>
                <a:t>BroadcastBlock</a:t>
              </a:r>
              <a:endParaRPr lang="en-GB" dirty="0"/>
            </a:p>
          </p:txBody>
        </p:sp>
      </p:grpSp>
      <p:grpSp>
        <p:nvGrpSpPr>
          <p:cNvPr id="19" name="Group 18"/>
          <p:cNvGrpSpPr/>
          <p:nvPr/>
        </p:nvGrpSpPr>
        <p:grpSpPr>
          <a:xfrm>
            <a:off x="4839969" y="3915869"/>
            <a:ext cx="2918386" cy="1902537"/>
            <a:chOff x="6453291" y="4078159"/>
            <a:chExt cx="3891181" cy="2536715"/>
          </a:xfrm>
        </p:grpSpPr>
        <p:cxnSp>
          <p:nvCxnSpPr>
            <p:cNvPr id="362" name="Straight Arrow Connector 361"/>
            <p:cNvCxnSpPr>
              <a:stCxn id="354" idx="3"/>
            </p:cNvCxnSpPr>
            <p:nvPr/>
          </p:nvCxnSpPr>
          <p:spPr>
            <a:xfrm>
              <a:off x="6453291" y="5875614"/>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345" idx="3"/>
            </p:cNvCxnSpPr>
            <p:nvPr/>
          </p:nvCxnSpPr>
          <p:spPr>
            <a:xfrm flipV="1">
              <a:off x="6453291" y="4654772"/>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504654" y="4078159"/>
              <a:ext cx="3839818" cy="2536715"/>
              <a:chOff x="6504654" y="4078159"/>
              <a:chExt cx="3839818" cy="2536715"/>
            </a:xfrm>
          </p:grpSpPr>
          <p:grpSp>
            <p:nvGrpSpPr>
              <p:cNvPr id="317" name="Group 316"/>
              <p:cNvGrpSpPr/>
              <p:nvPr/>
            </p:nvGrpSpPr>
            <p:grpSpPr>
              <a:xfrm>
                <a:off x="7656855" y="4078159"/>
                <a:ext cx="2687617" cy="1079033"/>
                <a:chOff x="4738348" y="1341855"/>
                <a:chExt cx="2687617" cy="1079033"/>
              </a:xfrm>
            </p:grpSpPr>
            <p:grpSp>
              <p:nvGrpSpPr>
                <p:cNvPr id="318" name="Group 317"/>
                <p:cNvGrpSpPr/>
                <p:nvPr/>
              </p:nvGrpSpPr>
              <p:grpSpPr>
                <a:xfrm>
                  <a:off x="4738348" y="1341855"/>
                  <a:ext cx="2687617" cy="1079033"/>
                  <a:chOff x="4738348" y="1341855"/>
                  <a:chExt cx="2687617" cy="1079033"/>
                </a:xfrm>
              </p:grpSpPr>
              <p:sp>
                <p:nvSpPr>
                  <p:cNvPr id="320" name="Rectangle 319"/>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WriteMD5ToFilesystem</a:t>
                    </a:r>
                  </a:p>
                </p:txBody>
              </p:sp>
              <p:grpSp>
                <p:nvGrpSpPr>
                  <p:cNvPr id="321" name="Group 320"/>
                  <p:cNvGrpSpPr/>
                  <p:nvPr/>
                </p:nvGrpSpPr>
                <p:grpSpPr>
                  <a:xfrm>
                    <a:off x="5015880" y="1772816"/>
                    <a:ext cx="773120" cy="291307"/>
                    <a:chOff x="5447928" y="3356992"/>
                    <a:chExt cx="1296144" cy="432048"/>
                  </a:xfrm>
                </p:grpSpPr>
                <p:sp>
                  <p:nvSpPr>
                    <p:cNvPr id="323" name="Rectangle 3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4" name="Rectangle 32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5" name="Rectangle 3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6" name="Rectangle 3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7" name="Rectangle 3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28" name="Rectangle 3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322" name="Rectangle 3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319" name="Picture 318"/>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329" name="Group 328"/>
              <p:cNvGrpSpPr/>
              <p:nvPr/>
            </p:nvGrpSpPr>
            <p:grpSpPr>
              <a:xfrm>
                <a:off x="7656855" y="5336098"/>
                <a:ext cx="2687617" cy="1079033"/>
                <a:chOff x="4738348" y="1341855"/>
                <a:chExt cx="2687617" cy="1079033"/>
              </a:xfrm>
            </p:grpSpPr>
            <p:grpSp>
              <p:nvGrpSpPr>
                <p:cNvPr id="330" name="Group 329"/>
                <p:cNvGrpSpPr/>
                <p:nvPr/>
              </p:nvGrpSpPr>
              <p:grpSpPr>
                <a:xfrm>
                  <a:off x="4738348" y="1341855"/>
                  <a:ext cx="2687617" cy="1079033"/>
                  <a:chOff x="4738348" y="1341855"/>
                  <a:chExt cx="2687617" cy="1079033"/>
                </a:xfrm>
              </p:grpSpPr>
              <p:sp>
                <p:nvSpPr>
                  <p:cNvPr id="332" name="Rectangle 331"/>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dirty="0" err="1"/>
                      <a:t>ActionBlock</a:t>
                    </a:r>
                    <a:endParaRPr lang="en-GB" dirty="0"/>
                  </a:p>
                  <a:p>
                    <a:pPr algn="ctr"/>
                    <a:endParaRPr lang="en-GB" dirty="0"/>
                  </a:p>
                  <a:p>
                    <a:pPr algn="ctr"/>
                    <a:r>
                      <a:rPr lang="en-GB" sz="1350" dirty="0"/>
                      <a:t>DisplayMD5WithFilename</a:t>
                    </a:r>
                  </a:p>
                </p:txBody>
              </p:sp>
              <p:grpSp>
                <p:nvGrpSpPr>
                  <p:cNvPr id="333" name="Group 332"/>
                  <p:cNvGrpSpPr/>
                  <p:nvPr/>
                </p:nvGrpSpPr>
                <p:grpSpPr>
                  <a:xfrm>
                    <a:off x="5015880" y="1772816"/>
                    <a:ext cx="773120" cy="291307"/>
                    <a:chOff x="5447928" y="3356992"/>
                    <a:chExt cx="1296144" cy="432048"/>
                  </a:xfrm>
                </p:grpSpPr>
                <p:sp>
                  <p:nvSpPr>
                    <p:cNvPr id="335" name="Rectangle 334"/>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6" name="Rectangle 335"/>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7" name="Rectangle 336"/>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8" name="Rectangle 337"/>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39" name="Rectangle 338"/>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0" name="Rectangle 339"/>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sp>
                <p:nvSpPr>
                  <p:cNvPr id="334" name="Rectangle 333"/>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grpSp>
            <p:pic>
              <p:nvPicPr>
                <p:cNvPr id="331" name="Picture 3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364" name="TextBox 363"/>
              <p:cNvSpPr txBox="1"/>
              <p:nvPr/>
            </p:nvSpPr>
            <p:spPr>
              <a:xfrm>
                <a:off x="6504654" y="4193699"/>
                <a:ext cx="1096454" cy="2421175"/>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p>
            </p:txBody>
          </p:sp>
        </p:grpSp>
      </p:grpSp>
      <p:grpSp>
        <p:nvGrpSpPr>
          <p:cNvPr id="9" name="Group 8"/>
          <p:cNvGrpSpPr/>
          <p:nvPr/>
        </p:nvGrpSpPr>
        <p:grpSpPr>
          <a:xfrm>
            <a:off x="2759830" y="1964898"/>
            <a:ext cx="2080140" cy="1570512"/>
            <a:chOff x="3679772" y="1476863"/>
            <a:chExt cx="2773520" cy="2094015"/>
          </a:xfrm>
        </p:grpSpPr>
        <p:cxnSp>
          <p:nvCxnSpPr>
            <p:cNvPr id="192" name="Straight Arrow Connector 191"/>
            <p:cNvCxnSpPr>
              <a:stCxn id="207" idx="3"/>
              <a:endCxn id="242" idx="1"/>
            </p:cNvCxnSpPr>
            <p:nvPr/>
          </p:nvCxnSpPr>
          <p:spPr>
            <a:xfrm flipV="1">
              <a:off x="3820697" y="1934479"/>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207" idx="3"/>
              <a:endCxn id="283" idx="1"/>
            </p:cNvCxnSpPr>
            <p:nvPr/>
          </p:nvCxnSpPr>
          <p:spPr>
            <a:xfrm>
              <a:off x="3820697" y="2529461"/>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3679772" y="1476863"/>
              <a:ext cx="2773520" cy="2094015"/>
              <a:chOff x="3679772" y="1476863"/>
              <a:chExt cx="2773520" cy="2094015"/>
            </a:xfrm>
          </p:grpSpPr>
          <p:sp>
            <p:nvSpPr>
              <p:cNvPr id="225" name="TextBox 224"/>
              <p:cNvSpPr txBox="1"/>
              <p:nvPr/>
            </p:nvSpPr>
            <p:spPr>
              <a:xfrm>
                <a:off x="3679772" y="1476863"/>
                <a:ext cx="1096455" cy="2092879"/>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p:txBody>
          </p:sp>
          <p:grpSp>
            <p:nvGrpSpPr>
              <p:cNvPr id="240" name="Group 239"/>
              <p:cNvGrpSpPr/>
              <p:nvPr/>
            </p:nvGrpSpPr>
            <p:grpSpPr>
              <a:xfrm>
                <a:off x="4799856" y="1518920"/>
                <a:ext cx="1653436" cy="831117"/>
                <a:chOff x="4738349" y="1341855"/>
                <a:chExt cx="1653436" cy="831117"/>
              </a:xfrm>
            </p:grpSpPr>
            <p:sp>
              <p:nvSpPr>
                <p:cNvPr id="242" name="Rectangle 241"/>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243" name="Group 242"/>
                <p:cNvGrpSpPr/>
                <p:nvPr/>
              </p:nvGrpSpPr>
              <p:grpSpPr>
                <a:xfrm>
                  <a:off x="5167648" y="1809665"/>
                  <a:ext cx="773120" cy="291309"/>
                  <a:chOff x="5702388" y="3411628"/>
                  <a:chExt cx="1296148" cy="432049"/>
                </a:xfrm>
              </p:grpSpPr>
              <p:sp>
                <p:nvSpPr>
                  <p:cNvPr id="245" name="Rectangle 24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6" name="Rectangle 24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7" name="Rectangle 24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8" name="Rectangle 24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49" name="Rectangle 24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50" name="Rectangle 24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282" name="Group 281"/>
              <p:cNvGrpSpPr/>
              <p:nvPr/>
            </p:nvGrpSpPr>
            <p:grpSpPr>
              <a:xfrm>
                <a:off x="4799856" y="2739761"/>
                <a:ext cx="1653436" cy="831117"/>
                <a:chOff x="4738349" y="1341855"/>
                <a:chExt cx="1653436" cy="831117"/>
              </a:xfrm>
            </p:grpSpPr>
            <p:sp>
              <p:nvSpPr>
                <p:cNvPr id="283" name="Rectangle 282"/>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284" name="Group 283"/>
                <p:cNvGrpSpPr/>
                <p:nvPr/>
              </p:nvGrpSpPr>
              <p:grpSpPr>
                <a:xfrm>
                  <a:off x="5167648" y="1809665"/>
                  <a:ext cx="773120" cy="291309"/>
                  <a:chOff x="5702388" y="3411628"/>
                  <a:chExt cx="1296148" cy="432049"/>
                </a:xfrm>
              </p:grpSpPr>
              <p:sp>
                <p:nvSpPr>
                  <p:cNvPr id="285" name="Rectangle 28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6" name="Rectangle 28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7" name="Rectangle 28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8" name="Rectangle 28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89" name="Rectangle 28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290" name="Rectangle 28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grpSp>
      <p:grpSp>
        <p:nvGrpSpPr>
          <p:cNvPr id="11" name="Group 10"/>
          <p:cNvGrpSpPr/>
          <p:nvPr/>
        </p:nvGrpSpPr>
        <p:grpSpPr>
          <a:xfrm>
            <a:off x="2759830" y="4005117"/>
            <a:ext cx="2080140" cy="1815882"/>
            <a:chOff x="3679771" y="4197157"/>
            <a:chExt cx="2773520" cy="2421175"/>
          </a:xfrm>
        </p:grpSpPr>
        <p:cxnSp>
          <p:nvCxnSpPr>
            <p:cNvPr id="341" name="Straight Arrow Connector 340"/>
            <p:cNvCxnSpPr>
              <a:endCxn id="345" idx="1"/>
            </p:cNvCxnSpPr>
            <p:nvPr/>
          </p:nvCxnSpPr>
          <p:spPr>
            <a:xfrm flipV="1">
              <a:off x="3820696" y="4654773"/>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p:cNvCxnSpPr>
              <a:endCxn id="354" idx="1"/>
            </p:cNvCxnSpPr>
            <p:nvPr/>
          </p:nvCxnSpPr>
          <p:spPr>
            <a:xfrm>
              <a:off x="3820696" y="5249755"/>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3679771" y="4197157"/>
              <a:ext cx="2773520" cy="2421175"/>
              <a:chOff x="3679771" y="4197157"/>
              <a:chExt cx="2773520" cy="2421175"/>
            </a:xfrm>
          </p:grpSpPr>
          <p:sp>
            <p:nvSpPr>
              <p:cNvPr id="343" name="TextBox 342"/>
              <p:cNvSpPr txBox="1"/>
              <p:nvPr/>
            </p:nvSpPr>
            <p:spPr>
              <a:xfrm>
                <a:off x="3679771" y="4197157"/>
                <a:ext cx="1096455" cy="2421175"/>
              </a:xfrm>
              <a:prstGeom prst="rect">
                <a:avLst/>
              </a:prstGeom>
              <a:noFill/>
            </p:spPr>
            <p:txBody>
              <a:bodyPr wrap="none" rtlCol="0">
                <a:spAutoFit/>
              </a:bodyPr>
              <a:lstStyle/>
              <a:p>
                <a:pPr algn="ctr"/>
                <a:r>
                  <a:rPr lang="en-GB" sz="1600" dirty="0" err="1">
                    <a:solidFill>
                      <a:schemeClr val="bg1"/>
                    </a:solidFill>
                  </a:rPr>
                  <a:t>LinkTo</a:t>
                </a: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endParaRPr lang="en-GB" sz="1600" dirty="0">
                  <a:solidFill>
                    <a:schemeClr val="bg1"/>
                  </a:solidFill>
                </a:endParaRPr>
              </a:p>
              <a:p>
                <a:pPr algn="ctr"/>
                <a:r>
                  <a:rPr lang="en-GB" sz="1600" dirty="0" err="1">
                    <a:solidFill>
                      <a:schemeClr val="bg1"/>
                    </a:solidFill>
                  </a:rPr>
                  <a:t>filepath</a:t>
                </a:r>
                <a:endParaRPr lang="en-GB" sz="1600" dirty="0">
                  <a:solidFill>
                    <a:schemeClr val="bg1"/>
                  </a:solidFill>
                </a:endParaRPr>
              </a:p>
              <a:p>
                <a:pPr algn="ctr"/>
                <a:r>
                  <a:rPr lang="en-GB" sz="1600" dirty="0">
                    <a:solidFill>
                      <a:schemeClr val="bg1"/>
                    </a:solidFill>
                  </a:rPr>
                  <a:t>MD5</a:t>
                </a:r>
              </a:p>
            </p:txBody>
          </p:sp>
          <p:grpSp>
            <p:nvGrpSpPr>
              <p:cNvPr id="344" name="Group 343"/>
              <p:cNvGrpSpPr/>
              <p:nvPr/>
            </p:nvGrpSpPr>
            <p:grpSpPr>
              <a:xfrm>
                <a:off x="4799855" y="4239214"/>
                <a:ext cx="1653436" cy="831117"/>
                <a:chOff x="4738349" y="1341855"/>
                <a:chExt cx="1653436" cy="831117"/>
              </a:xfrm>
            </p:grpSpPr>
            <p:sp>
              <p:nvSpPr>
                <p:cNvPr id="345" name="Rectangle 344"/>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346" name="Group 345"/>
                <p:cNvGrpSpPr/>
                <p:nvPr/>
              </p:nvGrpSpPr>
              <p:grpSpPr>
                <a:xfrm>
                  <a:off x="5167648" y="1809665"/>
                  <a:ext cx="773120" cy="291309"/>
                  <a:chOff x="5702388" y="3411628"/>
                  <a:chExt cx="1296148" cy="432049"/>
                </a:xfrm>
              </p:grpSpPr>
              <p:sp>
                <p:nvSpPr>
                  <p:cNvPr id="347" name="Rectangle 346"/>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8" name="Rectangle 347"/>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49" name="Rectangle 348"/>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0" name="Rectangle 349"/>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1" name="Rectangle 350"/>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2" name="Rectangle 351"/>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nvGrpSpPr>
              <p:cNvPr id="353" name="Group 352"/>
              <p:cNvGrpSpPr/>
              <p:nvPr/>
            </p:nvGrpSpPr>
            <p:grpSpPr>
              <a:xfrm>
                <a:off x="4799855" y="5460055"/>
                <a:ext cx="1653436" cy="831117"/>
                <a:chOff x="4738349" y="1341855"/>
                <a:chExt cx="1653436" cy="831117"/>
              </a:xfrm>
            </p:grpSpPr>
            <p:sp>
              <p:nvSpPr>
                <p:cNvPr id="354" name="Rectangle 353"/>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lIns="72000" rIns="72000" rtlCol="0" anchor="ctr"/>
                <a:lstStyle/>
                <a:p>
                  <a:r>
                    <a:rPr lang="en-GB" dirty="0" err="1"/>
                    <a:t>BufferBlock</a:t>
                  </a:r>
                  <a:endParaRPr lang="en-GB" dirty="0"/>
                </a:p>
                <a:p>
                  <a:pPr algn="ctr"/>
                  <a:endParaRPr lang="en-GB" sz="1500" dirty="0"/>
                </a:p>
              </p:txBody>
            </p:sp>
            <p:grpSp>
              <p:nvGrpSpPr>
                <p:cNvPr id="355" name="Group 354"/>
                <p:cNvGrpSpPr/>
                <p:nvPr/>
              </p:nvGrpSpPr>
              <p:grpSpPr>
                <a:xfrm>
                  <a:off x="5167648" y="1809665"/>
                  <a:ext cx="773120" cy="291309"/>
                  <a:chOff x="5702388" y="3411628"/>
                  <a:chExt cx="1296148" cy="432049"/>
                </a:xfrm>
              </p:grpSpPr>
              <p:sp>
                <p:nvSpPr>
                  <p:cNvPr id="356" name="Rectangle 355"/>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7" name="Rectangle 356"/>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8" name="Rectangle 357"/>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59" name="Rectangle 358"/>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60" name="Rectangle 359"/>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sp>
                <p:nvSpPr>
                  <p:cNvPr id="361" name="Rectangle 360"/>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p>
                </p:txBody>
              </p:sp>
            </p:grpSp>
          </p:grpSp>
        </p:grpSp>
      </p:grpSp>
    </p:spTree>
    <p:extLst>
      <p:ext uri="{BB962C8B-B14F-4D97-AF65-F5344CB8AC3E}">
        <p14:creationId xmlns:p14="http://schemas.microsoft.com/office/powerpoint/2010/main" val="68938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20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2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20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2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424" y="1643112"/>
            <a:ext cx="3285155" cy="3568087"/>
          </a:xfrm>
          <a:prstGeom prst="rect">
            <a:avLst/>
          </a:prstGeom>
        </p:spPr>
      </p:pic>
    </p:spTree>
    <p:extLst>
      <p:ext uri="{BB962C8B-B14F-4D97-AF65-F5344CB8AC3E}">
        <p14:creationId xmlns:p14="http://schemas.microsoft.com/office/powerpoint/2010/main" val="36214399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Other blocks</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800" dirty="0" err="1"/>
              <a:t>BatchBlock</a:t>
            </a:r>
            <a:endParaRPr lang="en-GB" sz="2800" dirty="0"/>
          </a:p>
          <a:p>
            <a:pPr marL="536972" indent="-263129"/>
            <a:r>
              <a:rPr lang="en-GB" sz="2800" dirty="0"/>
              <a:t>batches inputs into blocks of outputs of a defined size</a:t>
            </a:r>
          </a:p>
          <a:p>
            <a:pPr marL="0" indent="0">
              <a:buNone/>
            </a:pPr>
            <a:r>
              <a:rPr lang="en-GB" sz="2800" dirty="0" err="1"/>
              <a:t>JoinBlock</a:t>
            </a:r>
            <a:r>
              <a:rPr lang="en-GB" sz="2800" dirty="0"/>
              <a:t>, </a:t>
            </a:r>
            <a:r>
              <a:rPr lang="en-GB" sz="2800" dirty="0" err="1"/>
              <a:t>BatchedJoinBlock</a:t>
            </a:r>
            <a:endParaRPr lang="en-GB" sz="2800" dirty="0"/>
          </a:p>
          <a:p>
            <a:pPr marL="536972" indent="-263129"/>
            <a:r>
              <a:rPr lang="en-GB" sz="2800" dirty="0"/>
              <a:t>joins more than one inputs to then provide a single output</a:t>
            </a:r>
          </a:p>
          <a:p>
            <a:pPr marL="0" indent="0">
              <a:buNone/>
            </a:pPr>
            <a:r>
              <a:rPr lang="en-GB" sz="2800" dirty="0" err="1"/>
              <a:t>WriteOnceBlock</a:t>
            </a:r>
            <a:endParaRPr lang="en-GB" sz="2800" dirty="0"/>
          </a:p>
          <a:p>
            <a:pPr marL="536972" indent="-263129"/>
            <a:r>
              <a:rPr lang="en-GB" sz="2800" dirty="0"/>
              <a:t>a specialist block where the first input becomes the sole observable output for all subsequent linked blocks</a:t>
            </a:r>
          </a:p>
          <a:p>
            <a:pPr marL="0" indent="0">
              <a:buNone/>
            </a:pPr>
            <a:endParaRPr lang="en-GB" sz="2800"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3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par>
                                <p:cTn id="18" presetID="10" presetClass="entr" presetSubtype="0" fill="hold" nodeType="withEffect">
                                  <p:stCondLst>
                                    <p:cond delay="400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2000"/>
                                        <p:tgtEl>
                                          <p:spTgt spid="3">
                                            <p:txEl>
                                              <p:pRg st="4" end="4"/>
                                            </p:txEl>
                                          </p:spTgt>
                                        </p:tgtEl>
                                      </p:cBhvr>
                                    </p:animEffect>
                                  </p:childTnLst>
                                </p:cTn>
                              </p:par>
                              <p:par>
                                <p:cTn id="21" presetID="10" presetClass="entr" presetSubtype="0" fill="hold" nodeType="withEffect">
                                  <p:stCondLst>
                                    <p:cond delay="4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Some block properties</a:t>
            </a:r>
          </a:p>
        </p:txBody>
      </p:sp>
      <p:sp>
        <p:nvSpPr>
          <p:cNvPr id="3" name="Content Placeholder 2"/>
          <p:cNvSpPr>
            <a:spLocks noGrp="1"/>
          </p:cNvSpPr>
          <p:nvPr>
            <p:ph idx="1"/>
          </p:nvPr>
        </p:nvSpPr>
        <p:spPr>
          <a:xfrm>
            <a:off x="457200" y="1412776"/>
            <a:ext cx="8229600" cy="4525963"/>
          </a:xfrm>
        </p:spPr>
        <p:txBody>
          <a:bodyPr>
            <a:noAutofit/>
          </a:bodyPr>
          <a:lstStyle/>
          <a:p>
            <a:pPr marL="0" indent="0">
              <a:buNone/>
            </a:pPr>
            <a:r>
              <a:rPr lang="en-GB" sz="2800" dirty="0"/>
              <a:t>Non-greedy blocks</a:t>
            </a:r>
          </a:p>
          <a:p>
            <a:pPr marL="536972" indent="-263129"/>
            <a:r>
              <a:rPr lang="en-GB" sz="2800" dirty="0" err="1"/>
              <a:t>BoundedCapacity</a:t>
            </a:r>
            <a:r>
              <a:rPr lang="en-GB" sz="2800" dirty="0"/>
              <a:t> property; default is -1, very greedy</a:t>
            </a:r>
          </a:p>
          <a:p>
            <a:pPr marL="0" indent="0">
              <a:buNone/>
            </a:pPr>
            <a:r>
              <a:rPr lang="en-GB" sz="2800" dirty="0"/>
              <a:t>Cancellation and exceptions</a:t>
            </a:r>
          </a:p>
          <a:p>
            <a:pPr marL="536972" indent="-263129"/>
            <a:r>
              <a:rPr lang="en-GB" sz="2800" dirty="0"/>
              <a:t>can cancel using the TPL </a:t>
            </a:r>
            <a:r>
              <a:rPr lang="en-GB" sz="2800" dirty="0" err="1"/>
              <a:t>CancellationToken</a:t>
            </a:r>
            <a:endParaRPr lang="en-GB" sz="2800" dirty="0"/>
          </a:p>
          <a:p>
            <a:pPr marL="536972" indent="-263129"/>
            <a:r>
              <a:rPr lang="en-GB" sz="2800" dirty="0" err="1"/>
              <a:t>PropagateCompletion</a:t>
            </a:r>
            <a:r>
              <a:rPr lang="en-GB" sz="2800" dirty="0"/>
              <a:t> setting can propagate completion, cancellations and exceptions through a pipeline</a:t>
            </a:r>
          </a:p>
          <a:p>
            <a:pPr marL="536972" indent="-263129"/>
            <a:r>
              <a:rPr lang="en-GB" sz="2800" dirty="0" err="1"/>
              <a:t>AggregateException</a:t>
            </a:r>
            <a:r>
              <a:rPr lang="en-GB" sz="2800" dirty="0"/>
              <a:t> returned as a block may have multiple tasks which may have raised exceptions</a:t>
            </a:r>
          </a:p>
          <a:p>
            <a:pPr marL="536972" indent="-263129"/>
            <a:endParaRPr lang="en-GB" sz="2800" dirty="0"/>
          </a:p>
          <a:p>
            <a:pPr marL="536972" indent="-263129"/>
            <a:endParaRPr lang="en-GB" sz="2800" dirty="0"/>
          </a:p>
          <a:p>
            <a:pPr marL="0" indent="0">
              <a:buNone/>
            </a:pPr>
            <a:endParaRPr lang="en-GB" sz="2800" dirty="0"/>
          </a:p>
          <a:p>
            <a:pPr marL="0" indent="0">
              <a:buNone/>
            </a:pPr>
            <a:endParaRPr lang="en-GB" sz="2800"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Resources</a:t>
            </a:r>
          </a:p>
        </p:txBody>
      </p:sp>
      <p:sp>
        <p:nvSpPr>
          <p:cNvPr id="3" name="Content Placeholder 2"/>
          <p:cNvSpPr>
            <a:spLocks noGrp="1"/>
          </p:cNvSpPr>
          <p:nvPr>
            <p:ph idx="1"/>
          </p:nvPr>
        </p:nvSpPr>
        <p:spPr/>
        <p:txBody>
          <a:bodyPr>
            <a:normAutofit lnSpcReduction="10000"/>
          </a:bodyPr>
          <a:lstStyle/>
          <a:p>
            <a:r>
              <a:rPr lang="en-GB" sz="2800" dirty="0"/>
              <a:t>Laws for Communicating Parallel Processes, Carl Hewitt and Henry Baker, May 1977</a:t>
            </a:r>
          </a:p>
          <a:p>
            <a:r>
              <a:rPr lang="en-US" altLang="zh-CN" sz="2800" dirty="0"/>
              <a:t>Analysis of Concurrent Software Models Using Partial Order Views, </a:t>
            </a:r>
            <a:r>
              <a:rPr lang="en-US" altLang="zh-CN" sz="2800" dirty="0" err="1"/>
              <a:t>Yuting</a:t>
            </a:r>
            <a:r>
              <a:rPr lang="en-US" altLang="zh-CN" sz="2800" dirty="0"/>
              <a:t> Chen, </a:t>
            </a:r>
            <a:r>
              <a:rPr lang="en-GB" sz="2800" dirty="0"/>
              <a:t>March 2010</a:t>
            </a:r>
          </a:p>
          <a:p>
            <a:r>
              <a:rPr lang="en-GB" sz="2800" dirty="0"/>
              <a:t>Pro Asynchronous Programming with .NET, Richard </a:t>
            </a:r>
            <a:r>
              <a:rPr lang="en-GB" sz="2800" dirty="0" err="1"/>
              <a:t>Blewett</a:t>
            </a:r>
            <a:r>
              <a:rPr lang="en-GB" sz="2800" dirty="0"/>
              <a:t> and Andrew Clymer, </a:t>
            </a:r>
            <a:r>
              <a:rPr lang="en-GB" sz="2800" dirty="0" err="1"/>
              <a:t>Apress</a:t>
            </a:r>
            <a:r>
              <a:rPr lang="en-GB" sz="2800" dirty="0"/>
              <a:t>, December 2013</a:t>
            </a:r>
          </a:p>
          <a:p>
            <a:r>
              <a:rPr lang="en-US" sz="2800" dirty="0"/>
              <a:t>Introduction to TPL Dataflow, Stephen </a:t>
            </a:r>
            <a:r>
              <a:rPr lang="en-US" sz="2800" dirty="0" err="1"/>
              <a:t>Toub</a:t>
            </a:r>
            <a:r>
              <a:rPr lang="en-US" sz="2800" dirty="0"/>
              <a:t>, Microsoft, April 2011</a:t>
            </a:r>
            <a:endParaRPr lang="en-GB" sz="2800" dirty="0"/>
          </a:p>
          <a:p>
            <a:r>
              <a:rPr lang="en-GB" sz="2800" dirty="0"/>
              <a:t>Introduction to Dataflow blog series, Stephen Clearly, September 2012 (http://blog.stephencleary.com/)</a:t>
            </a:r>
          </a:p>
          <a:p>
            <a:endParaRPr lang="en-GB" sz="2800" dirty="0"/>
          </a:p>
          <a:p>
            <a:endParaRPr lang="en-GB" sz="2800" dirty="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37508" y="1100009"/>
            <a:ext cx="6868984" cy="4657982"/>
          </a:xfrm>
          <a:prstGeom prst="rect">
            <a:avLst/>
          </a:prstGeom>
          <a:noFill/>
        </p:spPr>
        <p:txBody>
          <a:bodyPr vert="horz" lIns="68580" tIns="34290" rIns="68580" bIns="3429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br>
              <a:rPr lang="en-GB" dirty="0">
                <a:solidFill>
                  <a:schemeClr val="bg1"/>
                </a:solidFill>
                <a:latin typeface="Courier New" pitchFamily="49" charset="0"/>
                <a:cs typeface="Courier New" pitchFamily="49" charset="0"/>
              </a:rPr>
            </a:br>
            <a:br>
              <a:rPr lang="en-GB" sz="28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@westleyl</a:t>
            </a:r>
          </a:p>
          <a:p>
            <a:endParaRPr lang="en-GB" sz="2800" dirty="0">
              <a:solidFill>
                <a:srgbClr val="609104"/>
              </a:solidFill>
              <a:latin typeface="Courier New" pitchFamily="49" charset="0"/>
              <a:cs typeface="Courier New" pitchFamily="49" charset="0"/>
            </a:endParaRPr>
          </a:p>
          <a:p>
            <a:endParaRPr lang="en-GB" sz="2800" dirty="0">
              <a:solidFill>
                <a:srgbClr val="609104"/>
              </a:solidFill>
              <a:latin typeface="Courier New" pitchFamily="49" charset="0"/>
              <a:cs typeface="Courier New" pitchFamily="49" charset="0"/>
            </a:endParaRPr>
          </a:p>
          <a:p>
            <a:r>
              <a:rPr lang="en-GB" sz="3200" dirty="0">
                <a:solidFill>
                  <a:srgbClr val="0089D0"/>
                </a:solidFill>
                <a:latin typeface="Courier New" pitchFamily="49" charset="0"/>
                <a:cs typeface="Courier New" pitchFamily="49" charset="0"/>
              </a:rPr>
              <a:t>liam.westley@huddle.com</a:t>
            </a:r>
            <a:endParaRPr lang="en-GB" sz="4000" dirty="0">
              <a:solidFill>
                <a:srgbClr val="0089D0"/>
              </a:solidFill>
              <a:latin typeface="Calibari"/>
              <a:cs typeface="Courier New" pitchFamily="49" charset="0"/>
            </a:endParaRP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89D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857250"/>
            <a:ext cx="9144000" cy="5143500"/>
          </a:xfrm>
        </p:spPr>
      </p:pic>
      <p:sp>
        <p:nvSpPr>
          <p:cNvPr id="3" name="Rectangle 2"/>
          <p:cNvSpPr/>
          <p:nvPr/>
        </p:nvSpPr>
        <p:spPr>
          <a:xfrm rot="21390801">
            <a:off x="521550" y="2313820"/>
            <a:ext cx="2538282" cy="369332"/>
          </a:xfrm>
          <a:prstGeom prst="rect">
            <a:avLst/>
          </a:prstGeom>
        </p:spPr>
        <p:txBody>
          <a:bodyPr wrap="square">
            <a:spAutoFit/>
          </a:bodyPr>
          <a:lstStyle/>
          <a:p>
            <a:r>
              <a:rPr lang="en-GB" b="1" dirty="0">
                <a:solidFill>
                  <a:schemeClr val="bg1"/>
                </a:solidFill>
                <a:latin typeface="Segoe Script" pitchFamily="34" charset="0"/>
              </a:rPr>
              <a:t>A </a:t>
            </a:r>
            <a:r>
              <a:rPr lang="en-GB" b="1">
                <a:solidFill>
                  <a:schemeClr val="bg1"/>
                </a:solidFill>
                <a:latin typeface="Segoe Script" pitchFamily="34" charset="0"/>
              </a:rPr>
              <a:t>big thanks to …</a:t>
            </a:r>
            <a:endParaRPr lang="en-GB" dirty="0">
              <a:solidFill>
                <a:schemeClr val="bg1"/>
              </a:solidFill>
            </a:endParaRPr>
          </a:p>
        </p:txBody>
      </p:sp>
    </p:spTree>
    <p:extLst>
      <p:ext uri="{BB962C8B-B14F-4D97-AF65-F5344CB8AC3E}">
        <p14:creationId xmlns:p14="http://schemas.microsoft.com/office/powerpoint/2010/main" val="3494580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1625" y="6308729"/>
            <a:ext cx="10715625"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a:xfrm>
            <a:off x="457200" y="1412776"/>
            <a:ext cx="8229600" cy="4525963"/>
          </a:xfrm>
        </p:spPr>
        <p:txBody>
          <a:bodyPr>
            <a:noAutofit/>
          </a:bodyPr>
          <a:lstStyle/>
          <a:p>
            <a:r>
              <a:rPr lang="en-GB" sz="3200" dirty="0">
                <a:solidFill>
                  <a:srgbClr val="595959"/>
                </a:solidFill>
              </a:rPr>
              <a:t>Currently looking for a range of developer roles including .</a:t>
            </a:r>
            <a:r>
              <a:rPr lang="en-GB" sz="3200">
                <a:solidFill>
                  <a:srgbClr val="595959"/>
                </a:solidFill>
              </a:rPr>
              <a:t>NET and iOS</a:t>
            </a:r>
            <a:r>
              <a:rPr lang="en-GB" sz="3200" dirty="0">
                <a:solidFill>
                  <a:srgbClr val="595959"/>
                </a:solidFill>
              </a:rPr>
              <a:t>.</a:t>
            </a:r>
          </a:p>
          <a:p>
            <a:endParaRPr lang="en-GB" sz="2000" dirty="0">
              <a:solidFill>
                <a:srgbClr val="595959"/>
              </a:solidFill>
            </a:endParaRPr>
          </a:p>
          <a:p>
            <a:r>
              <a:rPr lang="en-GB" sz="3200" dirty="0">
                <a:solidFill>
                  <a:srgbClr val="595959"/>
                </a:solidFill>
              </a:rPr>
              <a:t>The Product Engineering team work cross discipline with self contained development teams comprised of a mix of developers, QA and design</a:t>
            </a:r>
          </a:p>
          <a:p>
            <a:endParaRPr lang="en-GB" sz="1600" dirty="0">
              <a:solidFill>
                <a:srgbClr val="595959"/>
              </a:solidFill>
              <a:hlinkClick r:id="rId4"/>
            </a:endParaRPr>
          </a:p>
          <a:p>
            <a:pPr marL="0" indent="0" algn="ctr">
              <a:buNone/>
            </a:pPr>
            <a:r>
              <a:rPr lang="en-GB" sz="3200" dirty="0">
                <a:solidFill>
                  <a:srgbClr val="595959"/>
                </a:solidFill>
                <a:hlinkClick r:id="rId5"/>
              </a:rPr>
              <a:t>https://talentcommunity.huddle.com/careers</a:t>
            </a:r>
            <a:r>
              <a:rPr lang="en-GB" sz="3200" dirty="0">
                <a:solidFill>
                  <a:srgbClr val="595959"/>
                </a:solidFill>
              </a:rPr>
              <a:t> </a:t>
            </a:r>
            <a:endParaRPr lang="en-US" sz="3200" dirty="0">
              <a:solidFill>
                <a:srgbClr val="595959"/>
              </a:solidFill>
            </a:endParaRPr>
          </a:p>
        </p:txBody>
      </p:sp>
    </p:spTree>
    <p:extLst>
      <p:ext uri="{BB962C8B-B14F-4D97-AF65-F5344CB8AC3E}">
        <p14:creationId xmlns:p14="http://schemas.microsoft.com/office/powerpoint/2010/main" val="1556469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31640" y="2636912"/>
            <a:ext cx="6768752" cy="2376264"/>
          </a:xfrm>
        </p:spPr>
        <p:txBody>
          <a:bodyPr>
            <a:normAutofit/>
          </a:bodyPr>
          <a:lstStyle/>
          <a:p>
            <a:pPr algn="l"/>
            <a:r>
              <a:rPr lang="en-GB" sz="3200" dirty="0">
                <a:solidFill>
                  <a:schemeClr val="bg1"/>
                </a:solidFill>
              </a:rPr>
              <a:t>‘There is nothing new,</a:t>
            </a:r>
          </a:p>
          <a:p>
            <a:pPr algn="l"/>
            <a:r>
              <a:rPr lang="en-GB" sz="3200" dirty="0">
                <a:solidFill>
                  <a:schemeClr val="bg1"/>
                </a:solidFill>
              </a:rPr>
              <a:t>       except what has been forgotten.’</a:t>
            </a:r>
          </a:p>
          <a:p>
            <a:pPr algn="l"/>
            <a:endParaRPr lang="en-GB" sz="2800" dirty="0">
              <a:solidFill>
                <a:schemeClr val="bg1"/>
              </a:solidFill>
            </a:endParaRPr>
          </a:p>
          <a:p>
            <a:pPr algn="l"/>
            <a:r>
              <a:rPr lang="en-GB" sz="2800" dirty="0">
                <a:solidFill>
                  <a:schemeClr val="bg1"/>
                </a:solidFill>
              </a:rPr>
              <a:t>                                                 Marie Antoinette</a:t>
            </a: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little bit of history repeating …</a:t>
            </a:r>
          </a:p>
        </p:txBody>
      </p:sp>
      <p:sp>
        <p:nvSpPr>
          <p:cNvPr id="3" name="Content Placeholder 2"/>
          <p:cNvSpPr>
            <a:spLocks noGrp="1"/>
          </p:cNvSpPr>
          <p:nvPr>
            <p:ph idx="1"/>
          </p:nvPr>
        </p:nvSpPr>
        <p:spPr/>
        <p:txBody>
          <a:bodyPr>
            <a:normAutofit/>
          </a:bodyPr>
          <a:lstStyle/>
          <a:p>
            <a:pPr marL="0" indent="0">
              <a:buNone/>
            </a:pPr>
            <a:r>
              <a:rPr lang="en-GB" sz="2800" dirty="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sz="2800" dirty="0"/>
          </a:p>
          <a:p>
            <a:pPr marL="0" indent="0">
              <a:buNone/>
            </a:pPr>
            <a:r>
              <a:rPr lang="en-GB" sz="2800" dirty="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Our dilemma</a:t>
            </a:r>
          </a:p>
        </p:txBody>
      </p:sp>
      <p:sp>
        <p:nvSpPr>
          <p:cNvPr id="3" name="Content Placeholder 2"/>
          <p:cNvSpPr>
            <a:spLocks noGrp="1"/>
          </p:cNvSpPr>
          <p:nvPr>
            <p:ph idx="1"/>
          </p:nvPr>
        </p:nvSpPr>
        <p:spPr>
          <a:xfrm>
            <a:off x="390364" y="1600202"/>
            <a:ext cx="8363272" cy="4525963"/>
          </a:xfrm>
        </p:spPr>
        <p:txBody>
          <a:bodyPr>
            <a:normAutofit/>
          </a:bodyPr>
          <a:lstStyle/>
          <a:p>
            <a:pPr marL="0" indent="0">
              <a:buNone/>
            </a:pPr>
            <a:r>
              <a:rPr lang="en-GB" sz="2800" dirty="0"/>
              <a:t>The issue with concurrent systems, and multiple threads of execution often centres around one key area.</a:t>
            </a:r>
          </a:p>
          <a:p>
            <a:pPr marL="0" indent="0">
              <a:buNone/>
            </a:pPr>
            <a:endParaRPr lang="en-GB" sz="2800" dirty="0"/>
          </a:p>
          <a:p>
            <a:pPr marL="0" indent="0" algn="ctr">
              <a:buNone/>
            </a:pPr>
            <a:r>
              <a:rPr lang="en-GB" sz="4000" dirty="0"/>
              <a:t>SHARED STATE</a:t>
            </a:r>
          </a:p>
          <a:p>
            <a:pPr marL="0" indent="0" algn="ctr">
              <a:buNone/>
            </a:pPr>
            <a:endParaRPr lang="en-GB" sz="2800" dirty="0"/>
          </a:p>
          <a:p>
            <a:pPr marL="0" indent="0">
              <a:buNone/>
            </a:pPr>
            <a:r>
              <a:rPr lang="en-GB" sz="2800" dirty="0"/>
              <a:t>If state is shared between different processes it is guaranteed to reduce the ability to handle concurrent tasks without blocking.</a:t>
            </a:r>
          </a:p>
          <a:p>
            <a:pPr marL="0" indent="0">
              <a:buNone/>
            </a:pPr>
            <a:endParaRPr lang="en-GB" sz="2800"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 – the Actor model</a:t>
            </a:r>
          </a:p>
        </p:txBody>
      </p:sp>
      <p:sp>
        <p:nvSpPr>
          <p:cNvPr id="3" name="Content Placeholder 2"/>
          <p:cNvSpPr>
            <a:spLocks noGrp="1"/>
          </p:cNvSpPr>
          <p:nvPr>
            <p:ph idx="1"/>
          </p:nvPr>
        </p:nvSpPr>
        <p:spPr/>
        <p:txBody>
          <a:bodyPr>
            <a:normAutofit lnSpcReduction="10000"/>
          </a:bodyPr>
          <a:lstStyle/>
          <a:p>
            <a:r>
              <a:rPr lang="en-GB" sz="2800" dirty="0"/>
              <a:t>Computations in the actor model are partial order of events</a:t>
            </a:r>
          </a:p>
          <a:p>
            <a:pPr lvl="1"/>
            <a:r>
              <a:rPr lang="en-GB" sz="2400" dirty="0"/>
              <a:t>no longer a sequence of states</a:t>
            </a:r>
          </a:p>
          <a:p>
            <a:pPr lvl="1"/>
            <a:r>
              <a:rPr lang="en-GB" sz="2400" dirty="0"/>
              <a:t>avoids sequential incremental changes to the global state of a system</a:t>
            </a:r>
          </a:p>
          <a:p>
            <a:pPr lvl="1"/>
            <a:r>
              <a:rPr lang="en-GB" sz="2400" dirty="0"/>
              <a:t>with no global state being shared, the number of cases in proofs is considerably reduced</a:t>
            </a:r>
          </a:p>
          <a:p>
            <a:r>
              <a:rPr lang="en-US" altLang="zh-CN" sz="2800" dirty="0"/>
              <a:t>Analyzing a state model is difficult</a:t>
            </a:r>
          </a:p>
          <a:p>
            <a:pPr lvl="1"/>
            <a:r>
              <a:rPr lang="en-US" altLang="zh-CN" sz="2400" dirty="0"/>
              <a:t>Combination of state models leads to state space explosion*</a:t>
            </a:r>
          </a:p>
          <a:p>
            <a:pPr lvl="1"/>
            <a:endParaRPr lang="en-US" altLang="zh-CN" sz="2400" dirty="0"/>
          </a:p>
          <a:p>
            <a:pPr marL="342900" lvl="1" indent="0" algn="r">
              <a:buNone/>
            </a:pPr>
            <a:r>
              <a:rPr lang="en-GB" sz="1400" dirty="0"/>
              <a:t>*http://www.biglab.org/4th-Btrans/slides/YutingChen.ppt</a:t>
            </a:r>
            <a:endParaRPr lang="en-GB" sz="2400" dirty="0"/>
          </a:p>
          <a:p>
            <a:pPr marL="0" indent="0">
              <a:buNone/>
            </a:pPr>
            <a:endParaRPr lang="en-GB" sz="2800"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Example – State Space Explosion</a:t>
            </a:r>
          </a:p>
        </p:txBody>
      </p:sp>
      <p:sp>
        <p:nvSpPr>
          <p:cNvPr id="3" name="Content Placeholder 2"/>
          <p:cNvSpPr>
            <a:spLocks noGrp="1"/>
          </p:cNvSpPr>
          <p:nvPr>
            <p:ph idx="1"/>
          </p:nvPr>
        </p:nvSpPr>
        <p:spPr>
          <a:xfrm>
            <a:off x="662880" y="6191212"/>
            <a:ext cx="8229600" cy="262124"/>
          </a:xfrm>
        </p:spPr>
        <p:txBody>
          <a:bodyPr>
            <a:noAutofit/>
          </a:bodyPr>
          <a:lstStyle/>
          <a:p>
            <a:pPr marL="342900" lvl="1" indent="0" algn="r">
              <a:buNone/>
            </a:pPr>
            <a:r>
              <a:rPr lang="en-GB" sz="1400" dirty="0"/>
              <a:t>http://www.biglab.org/4th-Btrans/slides/YutingChen.ppt</a:t>
            </a:r>
            <a:endParaRPr lang="en-GB" sz="2000" dirty="0"/>
          </a:p>
          <a:p>
            <a:pPr marL="0" indent="0">
              <a:buNone/>
            </a:pPr>
            <a:endParaRPr lang="en-GB" dirty="0"/>
          </a:p>
        </p:txBody>
      </p:sp>
      <p:sp>
        <p:nvSpPr>
          <p:cNvPr id="5" name="Rectangle 4"/>
          <p:cNvSpPr/>
          <p:nvPr/>
        </p:nvSpPr>
        <p:spPr>
          <a:xfrm>
            <a:off x="2348769" y="1910622"/>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6" name="Straight Arrow Connector 5"/>
          <p:cNvCxnSpPr>
            <a:stCxn id="5" idx="3"/>
            <a:endCxn id="20" idx="1"/>
          </p:cNvCxnSpPr>
          <p:nvPr/>
        </p:nvCxnSpPr>
        <p:spPr>
          <a:xfrm flipV="1">
            <a:off x="2705631" y="2093173"/>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55204" y="1910622"/>
            <a:ext cx="1861087" cy="369332"/>
          </a:xfrm>
          <a:prstGeom prst="rect">
            <a:avLst/>
          </a:prstGeom>
          <a:noFill/>
        </p:spPr>
        <p:txBody>
          <a:bodyPr wrap="none" rtlCol="0">
            <a:spAutoFit/>
          </a:bodyPr>
          <a:lstStyle/>
          <a:p>
            <a:r>
              <a:rPr lang="en-GB" dirty="0">
                <a:solidFill>
                  <a:srgbClr val="0089D0"/>
                </a:solidFill>
              </a:rPr>
              <a:t>Make a cup of tea</a:t>
            </a:r>
            <a:endParaRPr lang="en-GB" sz="1350" dirty="0">
              <a:solidFill>
                <a:srgbClr val="0089D0"/>
              </a:solidFill>
            </a:endParaRPr>
          </a:p>
        </p:txBody>
      </p:sp>
      <p:sp>
        <p:nvSpPr>
          <p:cNvPr id="25" name="TextBox 24"/>
          <p:cNvSpPr txBox="1"/>
          <p:nvPr/>
        </p:nvSpPr>
        <p:spPr>
          <a:xfrm>
            <a:off x="2777579" y="1817250"/>
            <a:ext cx="600164" cy="523220"/>
          </a:xfrm>
          <a:prstGeom prst="rect">
            <a:avLst/>
          </a:prstGeom>
          <a:noFill/>
        </p:spPr>
        <p:txBody>
          <a:bodyPr wrap="none" rtlCol="0">
            <a:spAutoFit/>
          </a:bodyPr>
          <a:lstStyle/>
          <a:p>
            <a:pPr algn="ctr"/>
            <a:r>
              <a:rPr lang="en-GB" sz="1400" dirty="0">
                <a:solidFill>
                  <a:schemeClr val="bg1"/>
                </a:solidFill>
              </a:rPr>
              <a:t>Boil </a:t>
            </a:r>
          </a:p>
          <a:p>
            <a:pPr algn="ctr"/>
            <a:r>
              <a:rPr lang="en-GB" sz="1400" dirty="0">
                <a:solidFill>
                  <a:schemeClr val="bg1"/>
                </a:solidFill>
              </a:rPr>
              <a:t>kettle</a:t>
            </a:r>
            <a:endParaRPr lang="en-GB" sz="1000" dirty="0">
              <a:solidFill>
                <a:schemeClr val="bg1"/>
              </a:solidFill>
            </a:endParaRPr>
          </a:p>
        </p:txBody>
      </p:sp>
      <p:cxnSp>
        <p:nvCxnSpPr>
          <p:cNvPr id="26" name="Straight Arrow Connector 25"/>
          <p:cNvCxnSpPr>
            <a:endCxn id="27" idx="1"/>
          </p:cNvCxnSpPr>
          <p:nvPr/>
        </p:nvCxnSpPr>
        <p:spPr>
          <a:xfrm flipV="1">
            <a:off x="3748534" y="2085169"/>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4434575" y="1899239"/>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2</a:t>
            </a:r>
          </a:p>
        </p:txBody>
      </p:sp>
      <p:sp>
        <p:nvSpPr>
          <p:cNvPr id="28" name="TextBox 27"/>
          <p:cNvSpPr txBox="1"/>
          <p:nvPr/>
        </p:nvSpPr>
        <p:spPr>
          <a:xfrm>
            <a:off x="3776861" y="1817250"/>
            <a:ext cx="634917" cy="523220"/>
          </a:xfrm>
          <a:prstGeom prst="rect">
            <a:avLst/>
          </a:prstGeom>
          <a:noFill/>
        </p:spPr>
        <p:txBody>
          <a:bodyPr wrap="none" rtlCol="0">
            <a:spAutoFit/>
          </a:bodyPr>
          <a:lstStyle/>
          <a:p>
            <a:pPr algn="ctr"/>
            <a:r>
              <a:rPr lang="en-GB" sz="1400" dirty="0">
                <a:solidFill>
                  <a:schemeClr val="bg1"/>
                </a:solidFill>
              </a:rPr>
              <a:t>Pour</a:t>
            </a:r>
          </a:p>
          <a:p>
            <a:pPr algn="ctr"/>
            <a:r>
              <a:rPr lang="en-GB" sz="1400" dirty="0">
                <a:solidFill>
                  <a:schemeClr val="bg1"/>
                </a:solidFill>
              </a:rPr>
              <a:t>Water</a:t>
            </a:r>
            <a:endParaRPr lang="en-GB" sz="1000" dirty="0">
              <a:solidFill>
                <a:schemeClr val="bg1"/>
              </a:solidFill>
            </a:endParaRPr>
          </a:p>
        </p:txBody>
      </p:sp>
      <p:cxnSp>
        <p:nvCxnSpPr>
          <p:cNvPr id="29" name="Straight Arrow Connector 28"/>
          <p:cNvCxnSpPr/>
          <p:nvPr/>
        </p:nvCxnSpPr>
        <p:spPr>
          <a:xfrm flipV="1">
            <a:off x="4791437" y="2094862"/>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5485659" y="1915653"/>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3</a:t>
            </a:r>
          </a:p>
        </p:txBody>
      </p:sp>
      <p:sp>
        <p:nvSpPr>
          <p:cNvPr id="31" name="TextBox 30"/>
          <p:cNvSpPr txBox="1"/>
          <p:nvPr/>
        </p:nvSpPr>
        <p:spPr>
          <a:xfrm>
            <a:off x="4888061" y="1825660"/>
            <a:ext cx="503664" cy="523220"/>
          </a:xfrm>
          <a:prstGeom prst="rect">
            <a:avLst/>
          </a:prstGeom>
          <a:noFill/>
        </p:spPr>
        <p:txBody>
          <a:bodyPr wrap="none" rtlCol="0">
            <a:spAutoFit/>
          </a:bodyPr>
          <a:lstStyle/>
          <a:p>
            <a:pPr algn="ctr"/>
            <a:r>
              <a:rPr lang="en-GB" sz="1400" dirty="0">
                <a:solidFill>
                  <a:schemeClr val="bg1"/>
                </a:solidFill>
              </a:rPr>
              <a:t>Add</a:t>
            </a:r>
          </a:p>
          <a:p>
            <a:pPr algn="ctr"/>
            <a:r>
              <a:rPr lang="en-GB" sz="1400" dirty="0">
                <a:solidFill>
                  <a:schemeClr val="bg1"/>
                </a:solidFill>
              </a:rPr>
              <a:t>Milk</a:t>
            </a:r>
            <a:endParaRPr lang="en-GB" sz="1000" dirty="0">
              <a:solidFill>
                <a:schemeClr val="bg1"/>
              </a:solidFill>
            </a:endParaRPr>
          </a:p>
        </p:txBody>
      </p:sp>
      <p:sp>
        <p:nvSpPr>
          <p:cNvPr id="37" name="Rectangle 36"/>
          <p:cNvSpPr/>
          <p:nvPr/>
        </p:nvSpPr>
        <p:spPr>
          <a:xfrm>
            <a:off x="7114673" y="1924849"/>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38" name="Straight Arrow Connector 37"/>
          <p:cNvCxnSpPr>
            <a:stCxn id="37" idx="3"/>
            <a:endCxn id="40" idx="1"/>
          </p:cNvCxnSpPr>
          <p:nvPr/>
        </p:nvCxnSpPr>
        <p:spPr>
          <a:xfrm flipV="1">
            <a:off x="7471536" y="2107400"/>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434106" y="1924849"/>
            <a:ext cx="575863" cy="400110"/>
          </a:xfrm>
          <a:prstGeom prst="rect">
            <a:avLst/>
          </a:prstGeom>
          <a:noFill/>
        </p:spPr>
        <p:txBody>
          <a:bodyPr wrap="none" rtlCol="0">
            <a:spAutoFit/>
          </a:bodyPr>
          <a:lstStyle/>
          <a:p>
            <a:r>
              <a:rPr lang="en-GB" sz="2000" dirty="0">
                <a:solidFill>
                  <a:srgbClr val="0089D0"/>
                </a:solidFill>
              </a:rPr>
              <a:t>Itch</a:t>
            </a:r>
            <a:endParaRPr lang="en-GB" sz="1400" dirty="0">
              <a:solidFill>
                <a:srgbClr val="0089D0"/>
              </a:solidFill>
            </a:endParaRPr>
          </a:p>
        </p:txBody>
      </p:sp>
      <p:sp>
        <p:nvSpPr>
          <p:cNvPr id="41" name="TextBox 40"/>
          <p:cNvSpPr txBox="1"/>
          <p:nvPr/>
        </p:nvSpPr>
        <p:spPr>
          <a:xfrm>
            <a:off x="7449553" y="189500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40" name="Rectangle 39"/>
          <p:cNvSpPr/>
          <p:nvPr/>
        </p:nvSpPr>
        <p:spPr>
          <a:xfrm>
            <a:off x="8157576" y="1921470"/>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20" name="Rectangle 19"/>
          <p:cNvSpPr/>
          <p:nvPr/>
        </p:nvSpPr>
        <p:spPr>
          <a:xfrm>
            <a:off x="3391672" y="1907244"/>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53" name="TextBox 52"/>
          <p:cNvSpPr txBox="1"/>
          <p:nvPr/>
        </p:nvSpPr>
        <p:spPr>
          <a:xfrm>
            <a:off x="351331" y="2902208"/>
            <a:ext cx="3032537" cy="369332"/>
          </a:xfrm>
          <a:prstGeom prst="rect">
            <a:avLst/>
          </a:prstGeom>
          <a:noFill/>
        </p:spPr>
        <p:txBody>
          <a:bodyPr wrap="square" rtlCol="0">
            <a:spAutoFit/>
          </a:bodyPr>
          <a:lstStyle/>
          <a:p>
            <a:r>
              <a:rPr lang="en-GB" dirty="0">
                <a:solidFill>
                  <a:srgbClr val="0089D0"/>
                </a:solidFill>
              </a:rPr>
              <a:t>Make a cup of tea and itching</a:t>
            </a:r>
            <a:endParaRPr lang="en-GB" sz="1350" dirty="0">
              <a:solidFill>
                <a:srgbClr val="0089D0"/>
              </a:solidFill>
            </a:endParaRPr>
          </a:p>
        </p:txBody>
      </p:sp>
      <p:sp>
        <p:nvSpPr>
          <p:cNvPr id="54" name="Rectangle 53"/>
          <p:cNvSpPr/>
          <p:nvPr/>
        </p:nvSpPr>
        <p:spPr>
          <a:xfrm>
            <a:off x="518807" y="4628990"/>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0</a:t>
            </a:r>
          </a:p>
        </p:txBody>
      </p:sp>
      <p:cxnSp>
        <p:nvCxnSpPr>
          <p:cNvPr id="55" name="Straight Arrow Connector 54"/>
          <p:cNvCxnSpPr>
            <a:stCxn id="54" idx="3"/>
            <a:endCxn id="63" idx="1"/>
          </p:cNvCxnSpPr>
          <p:nvPr/>
        </p:nvCxnSpPr>
        <p:spPr>
          <a:xfrm flipV="1">
            <a:off x="875669" y="4811541"/>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978201" y="4551984"/>
            <a:ext cx="538994" cy="492443"/>
          </a:xfrm>
          <a:prstGeom prst="rect">
            <a:avLst/>
          </a:prstGeom>
          <a:noFill/>
        </p:spPr>
        <p:txBody>
          <a:bodyPr wrap="none" rtlCol="0">
            <a:spAutoFit/>
          </a:bodyPr>
          <a:lstStyle/>
          <a:p>
            <a:pPr algn="ctr"/>
            <a:r>
              <a:rPr lang="en-GB" sz="1400" dirty="0">
                <a:solidFill>
                  <a:schemeClr val="bg1"/>
                </a:solidFill>
              </a:rPr>
              <a:t>Boil</a:t>
            </a:r>
            <a:r>
              <a:rPr lang="en-GB" sz="1200" dirty="0">
                <a:solidFill>
                  <a:schemeClr val="bg1"/>
                </a:solidFill>
              </a:rPr>
              <a:t> </a:t>
            </a:r>
          </a:p>
          <a:p>
            <a:pPr algn="ctr"/>
            <a:r>
              <a:rPr lang="en-GB" sz="1200" dirty="0">
                <a:solidFill>
                  <a:schemeClr val="bg1"/>
                </a:solidFill>
              </a:rPr>
              <a:t>kettle</a:t>
            </a:r>
            <a:endParaRPr lang="en-GB" sz="900" dirty="0">
              <a:solidFill>
                <a:schemeClr val="bg1"/>
              </a:solidFill>
            </a:endParaRPr>
          </a:p>
        </p:txBody>
      </p:sp>
      <p:cxnSp>
        <p:nvCxnSpPr>
          <p:cNvPr id="57" name="Straight Arrow Connector 56"/>
          <p:cNvCxnSpPr>
            <a:endCxn id="58" idx="1"/>
          </p:cNvCxnSpPr>
          <p:nvPr/>
        </p:nvCxnSpPr>
        <p:spPr>
          <a:xfrm flipV="1">
            <a:off x="1918572" y="4803536"/>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2604612" y="4617606"/>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2</a:t>
            </a:r>
          </a:p>
        </p:txBody>
      </p:sp>
      <p:sp>
        <p:nvSpPr>
          <p:cNvPr id="59" name="TextBox 58"/>
          <p:cNvSpPr txBox="1"/>
          <p:nvPr/>
        </p:nvSpPr>
        <p:spPr>
          <a:xfrm>
            <a:off x="1980657" y="4551984"/>
            <a:ext cx="567399" cy="492443"/>
          </a:xfrm>
          <a:prstGeom prst="rect">
            <a:avLst/>
          </a:prstGeom>
          <a:noFill/>
        </p:spPr>
        <p:txBody>
          <a:bodyPr wrap="none" rtlCol="0">
            <a:spAutoFit/>
          </a:bodyPr>
          <a:lstStyle/>
          <a:p>
            <a:pPr algn="ctr"/>
            <a:r>
              <a:rPr lang="en-GB" sz="1400" dirty="0">
                <a:solidFill>
                  <a:schemeClr val="bg1"/>
                </a:solidFill>
              </a:rPr>
              <a:t>Pour</a:t>
            </a:r>
            <a:endParaRPr lang="en-GB" sz="1200" dirty="0">
              <a:solidFill>
                <a:schemeClr val="bg1"/>
              </a:solidFill>
            </a:endParaRPr>
          </a:p>
          <a:p>
            <a:pPr algn="ctr"/>
            <a:r>
              <a:rPr lang="en-GB" sz="1200" dirty="0">
                <a:solidFill>
                  <a:schemeClr val="bg1"/>
                </a:solidFill>
              </a:rPr>
              <a:t>Water</a:t>
            </a:r>
            <a:endParaRPr lang="en-GB" sz="900" dirty="0">
              <a:solidFill>
                <a:schemeClr val="bg1"/>
              </a:solidFill>
            </a:endParaRPr>
          </a:p>
        </p:txBody>
      </p:sp>
      <p:cxnSp>
        <p:nvCxnSpPr>
          <p:cNvPr id="60" name="Straight Arrow Connector 59"/>
          <p:cNvCxnSpPr/>
          <p:nvPr/>
        </p:nvCxnSpPr>
        <p:spPr>
          <a:xfrm flipV="1">
            <a:off x="2961474" y="4813230"/>
            <a:ext cx="686041" cy="337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3655697" y="463402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3</a:t>
            </a:r>
          </a:p>
        </p:txBody>
      </p:sp>
      <p:sp>
        <p:nvSpPr>
          <p:cNvPr id="62" name="TextBox 61"/>
          <p:cNvSpPr txBox="1"/>
          <p:nvPr/>
        </p:nvSpPr>
        <p:spPr>
          <a:xfrm>
            <a:off x="3081341" y="4560393"/>
            <a:ext cx="457177" cy="461665"/>
          </a:xfrm>
          <a:prstGeom prst="rect">
            <a:avLst/>
          </a:prstGeom>
          <a:noFill/>
        </p:spPr>
        <p:txBody>
          <a:bodyPr wrap="none" rtlCol="0">
            <a:spAutoFit/>
          </a:bodyPr>
          <a:lstStyle/>
          <a:p>
            <a:pPr algn="ctr"/>
            <a:r>
              <a:rPr lang="en-GB" sz="1200" dirty="0">
                <a:solidFill>
                  <a:schemeClr val="bg1"/>
                </a:solidFill>
              </a:rPr>
              <a:t>Add</a:t>
            </a:r>
          </a:p>
          <a:p>
            <a:pPr algn="ctr"/>
            <a:r>
              <a:rPr lang="en-GB" sz="1200" dirty="0">
                <a:solidFill>
                  <a:schemeClr val="bg1"/>
                </a:solidFill>
              </a:rPr>
              <a:t>Milk</a:t>
            </a:r>
            <a:endParaRPr lang="en-GB" sz="900" dirty="0">
              <a:solidFill>
                <a:schemeClr val="bg1"/>
              </a:solidFill>
            </a:endParaRPr>
          </a:p>
        </p:txBody>
      </p:sp>
      <p:sp>
        <p:nvSpPr>
          <p:cNvPr id="63" name="Rectangle 62"/>
          <p:cNvSpPr/>
          <p:nvPr/>
        </p:nvSpPr>
        <p:spPr>
          <a:xfrm>
            <a:off x="1561709" y="462561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1</a:t>
            </a:r>
          </a:p>
        </p:txBody>
      </p:sp>
      <p:sp>
        <p:nvSpPr>
          <p:cNvPr id="65" name="TextBox 64"/>
          <p:cNvSpPr txBox="1"/>
          <p:nvPr/>
        </p:nvSpPr>
        <p:spPr>
          <a:xfrm>
            <a:off x="432898" y="5037692"/>
            <a:ext cx="521297" cy="461665"/>
          </a:xfrm>
          <a:prstGeom prst="rect">
            <a:avLst/>
          </a:prstGeom>
          <a:noFill/>
        </p:spPr>
        <p:txBody>
          <a:bodyPr wrap="none" rtlCol="0">
            <a:spAutoFit/>
          </a:bodyPr>
          <a:lstStyle/>
          <a:p>
            <a:pPr algn="ctr"/>
            <a:r>
              <a:rPr lang="en-GB" sz="1400" dirty="0">
                <a:solidFill>
                  <a:schemeClr val="bg1"/>
                </a:solidFill>
              </a:rPr>
              <a:t>(0,0)</a:t>
            </a:r>
          </a:p>
          <a:p>
            <a:pPr algn="ctr"/>
            <a:endParaRPr lang="en-GB" sz="1000" dirty="0">
              <a:solidFill>
                <a:schemeClr val="bg1"/>
              </a:solidFill>
            </a:endParaRPr>
          </a:p>
        </p:txBody>
      </p:sp>
      <p:sp>
        <p:nvSpPr>
          <p:cNvPr id="66" name="TextBox 65"/>
          <p:cNvSpPr txBox="1"/>
          <p:nvPr/>
        </p:nvSpPr>
        <p:spPr>
          <a:xfrm>
            <a:off x="1486252" y="5037692"/>
            <a:ext cx="521297" cy="461665"/>
          </a:xfrm>
          <a:prstGeom prst="rect">
            <a:avLst/>
          </a:prstGeom>
          <a:noFill/>
        </p:spPr>
        <p:txBody>
          <a:bodyPr wrap="none" rtlCol="0">
            <a:spAutoFit/>
          </a:bodyPr>
          <a:lstStyle/>
          <a:p>
            <a:pPr algn="ctr"/>
            <a:r>
              <a:rPr lang="en-GB" sz="1400" dirty="0">
                <a:solidFill>
                  <a:schemeClr val="bg1"/>
                </a:solidFill>
              </a:rPr>
              <a:t>(0,1)</a:t>
            </a:r>
          </a:p>
          <a:p>
            <a:pPr algn="ctr"/>
            <a:endParaRPr lang="en-GB" sz="1000" dirty="0">
              <a:solidFill>
                <a:schemeClr val="bg1"/>
              </a:solidFill>
            </a:endParaRPr>
          </a:p>
        </p:txBody>
      </p:sp>
      <p:sp>
        <p:nvSpPr>
          <p:cNvPr id="67" name="TextBox 66"/>
          <p:cNvSpPr txBox="1"/>
          <p:nvPr/>
        </p:nvSpPr>
        <p:spPr>
          <a:xfrm>
            <a:off x="2529155" y="5037692"/>
            <a:ext cx="521297" cy="461665"/>
          </a:xfrm>
          <a:prstGeom prst="rect">
            <a:avLst/>
          </a:prstGeom>
          <a:noFill/>
        </p:spPr>
        <p:txBody>
          <a:bodyPr wrap="none" rtlCol="0">
            <a:spAutoFit/>
          </a:bodyPr>
          <a:lstStyle/>
          <a:p>
            <a:pPr algn="ctr"/>
            <a:r>
              <a:rPr lang="en-GB" sz="1400" dirty="0">
                <a:solidFill>
                  <a:schemeClr val="bg1"/>
                </a:solidFill>
              </a:rPr>
              <a:t>(0,2)</a:t>
            </a:r>
          </a:p>
          <a:p>
            <a:pPr algn="ctr"/>
            <a:endParaRPr lang="en-GB" sz="1000" dirty="0">
              <a:solidFill>
                <a:schemeClr val="bg1"/>
              </a:solidFill>
            </a:endParaRPr>
          </a:p>
        </p:txBody>
      </p:sp>
      <p:sp>
        <p:nvSpPr>
          <p:cNvPr id="68" name="TextBox 67"/>
          <p:cNvSpPr txBox="1"/>
          <p:nvPr/>
        </p:nvSpPr>
        <p:spPr>
          <a:xfrm>
            <a:off x="3594340" y="5037692"/>
            <a:ext cx="521297" cy="461665"/>
          </a:xfrm>
          <a:prstGeom prst="rect">
            <a:avLst/>
          </a:prstGeom>
          <a:noFill/>
        </p:spPr>
        <p:txBody>
          <a:bodyPr wrap="none" rtlCol="0">
            <a:spAutoFit/>
          </a:bodyPr>
          <a:lstStyle/>
          <a:p>
            <a:pPr algn="ctr"/>
            <a:r>
              <a:rPr lang="en-GB" sz="1400" dirty="0">
                <a:solidFill>
                  <a:schemeClr val="bg1"/>
                </a:solidFill>
              </a:rPr>
              <a:t>(0,3)</a:t>
            </a:r>
          </a:p>
          <a:p>
            <a:pPr algn="ctr"/>
            <a:endParaRPr lang="en-GB" sz="1000" dirty="0">
              <a:solidFill>
                <a:schemeClr val="bg1"/>
              </a:solidFill>
            </a:endParaRPr>
          </a:p>
        </p:txBody>
      </p:sp>
      <p:sp>
        <p:nvSpPr>
          <p:cNvPr id="83" name="Rectangle 82"/>
          <p:cNvSpPr/>
          <p:nvPr/>
        </p:nvSpPr>
        <p:spPr>
          <a:xfrm>
            <a:off x="4568888" y="4652334"/>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4</a:t>
            </a:r>
          </a:p>
        </p:txBody>
      </p:sp>
      <p:cxnSp>
        <p:nvCxnSpPr>
          <p:cNvPr id="84" name="Straight Arrow Connector 83"/>
          <p:cNvCxnSpPr>
            <a:stCxn id="83" idx="3"/>
            <a:endCxn id="92" idx="1"/>
          </p:cNvCxnSpPr>
          <p:nvPr/>
        </p:nvCxnSpPr>
        <p:spPr>
          <a:xfrm flipV="1">
            <a:off x="4925750" y="4834885"/>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5058772" y="4575328"/>
            <a:ext cx="478016" cy="492443"/>
          </a:xfrm>
          <a:prstGeom prst="rect">
            <a:avLst/>
          </a:prstGeom>
          <a:noFill/>
        </p:spPr>
        <p:txBody>
          <a:bodyPr wrap="none" rtlCol="0">
            <a:spAutoFit/>
          </a:bodyPr>
          <a:lstStyle/>
          <a:p>
            <a:pPr algn="ctr"/>
            <a:r>
              <a:rPr lang="en-GB" sz="1400" dirty="0">
                <a:solidFill>
                  <a:schemeClr val="bg1"/>
                </a:solidFill>
              </a:rPr>
              <a:t>Add</a:t>
            </a:r>
            <a:endParaRPr lang="en-GB" sz="1200" dirty="0">
              <a:solidFill>
                <a:schemeClr val="bg1"/>
              </a:solidFill>
            </a:endParaRPr>
          </a:p>
          <a:p>
            <a:pPr algn="ctr"/>
            <a:r>
              <a:rPr lang="en-GB" sz="1200" dirty="0">
                <a:solidFill>
                  <a:schemeClr val="bg1"/>
                </a:solidFill>
              </a:rPr>
              <a:t>Milk</a:t>
            </a:r>
            <a:endParaRPr lang="en-GB" sz="900" dirty="0">
              <a:solidFill>
                <a:schemeClr val="bg1"/>
              </a:solidFill>
            </a:endParaRPr>
          </a:p>
        </p:txBody>
      </p:sp>
      <p:cxnSp>
        <p:nvCxnSpPr>
          <p:cNvPr id="86" name="Straight Arrow Connector 85"/>
          <p:cNvCxnSpPr>
            <a:endCxn id="87" idx="1"/>
          </p:cNvCxnSpPr>
          <p:nvPr/>
        </p:nvCxnSpPr>
        <p:spPr>
          <a:xfrm flipV="1">
            <a:off x="5968653" y="4826880"/>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6654693" y="4640951"/>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6</a:t>
            </a:r>
          </a:p>
        </p:txBody>
      </p:sp>
      <p:sp>
        <p:nvSpPr>
          <p:cNvPr id="88" name="TextBox 87"/>
          <p:cNvSpPr txBox="1"/>
          <p:nvPr/>
        </p:nvSpPr>
        <p:spPr>
          <a:xfrm>
            <a:off x="6030738" y="4575328"/>
            <a:ext cx="567399" cy="492443"/>
          </a:xfrm>
          <a:prstGeom prst="rect">
            <a:avLst/>
          </a:prstGeom>
          <a:noFill/>
        </p:spPr>
        <p:txBody>
          <a:bodyPr wrap="none" rtlCol="0">
            <a:spAutoFit/>
          </a:bodyPr>
          <a:lstStyle/>
          <a:p>
            <a:pPr algn="ctr"/>
            <a:r>
              <a:rPr lang="en-GB" sz="1400" dirty="0">
                <a:solidFill>
                  <a:schemeClr val="bg1"/>
                </a:solidFill>
              </a:rPr>
              <a:t>Pour</a:t>
            </a:r>
            <a:endParaRPr lang="en-GB" sz="1200" dirty="0">
              <a:solidFill>
                <a:schemeClr val="bg1"/>
              </a:solidFill>
            </a:endParaRPr>
          </a:p>
          <a:p>
            <a:pPr algn="ctr"/>
            <a:r>
              <a:rPr lang="en-GB" sz="1200" dirty="0">
                <a:solidFill>
                  <a:schemeClr val="bg1"/>
                </a:solidFill>
              </a:rPr>
              <a:t>Water</a:t>
            </a:r>
            <a:endParaRPr lang="en-GB" sz="900" dirty="0">
              <a:solidFill>
                <a:schemeClr val="bg1"/>
              </a:solidFill>
            </a:endParaRPr>
          </a:p>
        </p:txBody>
      </p:sp>
      <p:cxnSp>
        <p:nvCxnSpPr>
          <p:cNvPr id="89" name="Straight Arrow Connector 88"/>
          <p:cNvCxnSpPr/>
          <p:nvPr/>
        </p:nvCxnSpPr>
        <p:spPr>
          <a:xfrm flipV="1">
            <a:off x="7011555" y="4836574"/>
            <a:ext cx="686041" cy="3379"/>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7705778" y="4657365"/>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7</a:t>
            </a:r>
          </a:p>
        </p:txBody>
      </p:sp>
      <p:sp>
        <p:nvSpPr>
          <p:cNvPr id="91" name="TextBox 90"/>
          <p:cNvSpPr txBox="1"/>
          <p:nvPr/>
        </p:nvSpPr>
        <p:spPr>
          <a:xfrm>
            <a:off x="7084614" y="4583738"/>
            <a:ext cx="550792" cy="492443"/>
          </a:xfrm>
          <a:prstGeom prst="rect">
            <a:avLst/>
          </a:prstGeom>
          <a:noFill/>
        </p:spPr>
        <p:txBody>
          <a:bodyPr wrap="none" rtlCol="0">
            <a:spAutoFit/>
          </a:bodyPr>
          <a:lstStyle/>
          <a:p>
            <a:pPr algn="ctr"/>
            <a:r>
              <a:rPr lang="en-GB" sz="1400" dirty="0">
                <a:solidFill>
                  <a:schemeClr val="bg1"/>
                </a:solidFill>
              </a:rPr>
              <a:t>Boil</a:t>
            </a:r>
            <a:endParaRPr lang="en-GB" sz="1200" dirty="0">
              <a:solidFill>
                <a:schemeClr val="bg1"/>
              </a:solidFill>
            </a:endParaRPr>
          </a:p>
          <a:p>
            <a:pPr algn="ctr"/>
            <a:r>
              <a:rPr lang="en-GB" sz="1200" dirty="0">
                <a:solidFill>
                  <a:schemeClr val="bg1"/>
                </a:solidFill>
              </a:rPr>
              <a:t>Kettle</a:t>
            </a:r>
            <a:endParaRPr lang="en-GB" sz="900" dirty="0">
              <a:solidFill>
                <a:schemeClr val="bg1"/>
              </a:solidFill>
            </a:endParaRPr>
          </a:p>
        </p:txBody>
      </p:sp>
      <p:sp>
        <p:nvSpPr>
          <p:cNvPr id="92" name="Rectangle 91"/>
          <p:cNvSpPr/>
          <p:nvPr/>
        </p:nvSpPr>
        <p:spPr>
          <a:xfrm>
            <a:off x="5611790" y="4648955"/>
            <a:ext cx="356862" cy="371859"/>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1350" dirty="0"/>
              <a:t>5</a:t>
            </a:r>
          </a:p>
        </p:txBody>
      </p:sp>
      <p:sp>
        <p:nvSpPr>
          <p:cNvPr id="93" name="TextBox 92"/>
          <p:cNvSpPr txBox="1"/>
          <p:nvPr/>
        </p:nvSpPr>
        <p:spPr>
          <a:xfrm>
            <a:off x="4482979" y="5061037"/>
            <a:ext cx="521297" cy="461665"/>
          </a:xfrm>
          <a:prstGeom prst="rect">
            <a:avLst/>
          </a:prstGeom>
          <a:noFill/>
        </p:spPr>
        <p:txBody>
          <a:bodyPr wrap="none" rtlCol="0">
            <a:spAutoFit/>
          </a:bodyPr>
          <a:lstStyle/>
          <a:p>
            <a:pPr algn="ctr"/>
            <a:r>
              <a:rPr lang="en-GB" sz="1400" dirty="0">
                <a:solidFill>
                  <a:schemeClr val="bg1"/>
                </a:solidFill>
              </a:rPr>
              <a:t>(1,3)</a:t>
            </a:r>
          </a:p>
          <a:p>
            <a:pPr algn="ctr"/>
            <a:endParaRPr lang="en-GB" sz="1000" dirty="0">
              <a:solidFill>
                <a:schemeClr val="bg1"/>
              </a:solidFill>
            </a:endParaRPr>
          </a:p>
        </p:txBody>
      </p:sp>
      <p:sp>
        <p:nvSpPr>
          <p:cNvPr id="94" name="TextBox 93"/>
          <p:cNvSpPr txBox="1"/>
          <p:nvPr/>
        </p:nvSpPr>
        <p:spPr>
          <a:xfrm>
            <a:off x="5536333" y="5061037"/>
            <a:ext cx="521297" cy="461665"/>
          </a:xfrm>
          <a:prstGeom prst="rect">
            <a:avLst/>
          </a:prstGeom>
          <a:noFill/>
        </p:spPr>
        <p:txBody>
          <a:bodyPr wrap="none" rtlCol="0">
            <a:spAutoFit/>
          </a:bodyPr>
          <a:lstStyle/>
          <a:p>
            <a:pPr algn="ctr"/>
            <a:r>
              <a:rPr lang="en-GB" sz="1400" dirty="0">
                <a:solidFill>
                  <a:schemeClr val="bg1"/>
                </a:solidFill>
              </a:rPr>
              <a:t>(1,2)</a:t>
            </a:r>
          </a:p>
          <a:p>
            <a:pPr algn="ctr"/>
            <a:endParaRPr lang="en-GB" sz="1000" dirty="0">
              <a:solidFill>
                <a:schemeClr val="bg1"/>
              </a:solidFill>
            </a:endParaRPr>
          </a:p>
        </p:txBody>
      </p:sp>
      <p:sp>
        <p:nvSpPr>
          <p:cNvPr id="95" name="TextBox 94"/>
          <p:cNvSpPr txBox="1"/>
          <p:nvPr/>
        </p:nvSpPr>
        <p:spPr>
          <a:xfrm>
            <a:off x="6579235" y="5061037"/>
            <a:ext cx="521297" cy="461665"/>
          </a:xfrm>
          <a:prstGeom prst="rect">
            <a:avLst/>
          </a:prstGeom>
          <a:noFill/>
        </p:spPr>
        <p:txBody>
          <a:bodyPr wrap="none" rtlCol="0">
            <a:spAutoFit/>
          </a:bodyPr>
          <a:lstStyle/>
          <a:p>
            <a:pPr algn="ctr"/>
            <a:r>
              <a:rPr lang="en-GB" sz="1400" dirty="0">
                <a:solidFill>
                  <a:schemeClr val="bg1"/>
                </a:solidFill>
              </a:rPr>
              <a:t>(1,1)</a:t>
            </a:r>
          </a:p>
          <a:p>
            <a:pPr algn="ctr"/>
            <a:endParaRPr lang="en-GB" sz="1000" dirty="0">
              <a:solidFill>
                <a:schemeClr val="bg1"/>
              </a:solidFill>
            </a:endParaRPr>
          </a:p>
        </p:txBody>
      </p:sp>
      <p:sp>
        <p:nvSpPr>
          <p:cNvPr id="96" name="TextBox 95"/>
          <p:cNvSpPr txBox="1"/>
          <p:nvPr/>
        </p:nvSpPr>
        <p:spPr>
          <a:xfrm>
            <a:off x="7644420" y="5061037"/>
            <a:ext cx="521297" cy="461665"/>
          </a:xfrm>
          <a:prstGeom prst="rect">
            <a:avLst/>
          </a:prstGeom>
          <a:noFill/>
        </p:spPr>
        <p:txBody>
          <a:bodyPr wrap="none" rtlCol="0">
            <a:spAutoFit/>
          </a:bodyPr>
          <a:lstStyle/>
          <a:p>
            <a:pPr algn="ctr"/>
            <a:r>
              <a:rPr lang="en-GB" sz="1400" dirty="0">
                <a:solidFill>
                  <a:schemeClr val="bg1"/>
                </a:solidFill>
              </a:rPr>
              <a:t>(1,0)</a:t>
            </a:r>
          </a:p>
          <a:p>
            <a:pPr algn="ctr"/>
            <a:endParaRPr lang="en-GB" sz="1000" dirty="0">
              <a:solidFill>
                <a:schemeClr val="bg1"/>
              </a:solidFill>
            </a:endParaRPr>
          </a:p>
        </p:txBody>
      </p:sp>
      <p:sp>
        <p:nvSpPr>
          <p:cNvPr id="99" name="TextBox 98"/>
          <p:cNvSpPr txBox="1"/>
          <p:nvPr/>
        </p:nvSpPr>
        <p:spPr>
          <a:xfrm>
            <a:off x="3972686" y="304781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2" name="Arc 101"/>
          <p:cNvSpPr/>
          <p:nvPr/>
        </p:nvSpPr>
        <p:spPr>
          <a:xfrm rot="10800000" flipV="1">
            <a:off x="683568" y="3341505"/>
            <a:ext cx="7182799" cy="2343766"/>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3" name="Arc 102"/>
          <p:cNvSpPr/>
          <p:nvPr/>
        </p:nvSpPr>
        <p:spPr>
          <a:xfrm rot="10800000" flipV="1">
            <a:off x="1687517" y="3631668"/>
            <a:ext cx="5127764" cy="186315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4" name="TextBox 103"/>
          <p:cNvSpPr txBox="1"/>
          <p:nvPr/>
        </p:nvSpPr>
        <p:spPr>
          <a:xfrm>
            <a:off x="3972686" y="3333957"/>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5" name="Arc 104"/>
          <p:cNvSpPr/>
          <p:nvPr/>
        </p:nvSpPr>
        <p:spPr>
          <a:xfrm rot="10800000" flipV="1">
            <a:off x="2800516" y="3962263"/>
            <a:ext cx="2960294" cy="1140923"/>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6" name="TextBox 105"/>
          <p:cNvSpPr txBox="1"/>
          <p:nvPr/>
        </p:nvSpPr>
        <p:spPr>
          <a:xfrm>
            <a:off x="3972686" y="3671303"/>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
        <p:nvSpPr>
          <p:cNvPr id="107" name="Arc 106"/>
          <p:cNvSpPr/>
          <p:nvPr/>
        </p:nvSpPr>
        <p:spPr>
          <a:xfrm rot="10800000" flipV="1">
            <a:off x="3841111" y="4260248"/>
            <a:ext cx="950246" cy="572907"/>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350"/>
          </a:p>
        </p:txBody>
      </p:sp>
      <p:sp>
        <p:nvSpPr>
          <p:cNvPr id="108" name="TextBox 107"/>
          <p:cNvSpPr txBox="1"/>
          <p:nvPr/>
        </p:nvSpPr>
        <p:spPr>
          <a:xfrm>
            <a:off x="3972686" y="3962199"/>
            <a:ext cx="714170" cy="307777"/>
          </a:xfrm>
          <a:prstGeom prst="rect">
            <a:avLst/>
          </a:prstGeom>
          <a:noFill/>
        </p:spPr>
        <p:txBody>
          <a:bodyPr wrap="none" rtlCol="0">
            <a:spAutoFit/>
          </a:bodyPr>
          <a:lstStyle/>
          <a:p>
            <a:pPr algn="ctr"/>
            <a:r>
              <a:rPr lang="en-GB" sz="1400" dirty="0">
                <a:solidFill>
                  <a:schemeClr val="bg1"/>
                </a:solidFill>
              </a:rPr>
              <a:t>Scratch</a:t>
            </a:r>
            <a:endParaRPr lang="en-GB" sz="10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400" dirty="0"/>
              <a:t>A solution – the Actor model</a:t>
            </a:r>
          </a:p>
        </p:txBody>
      </p:sp>
      <p:sp>
        <p:nvSpPr>
          <p:cNvPr id="3" name="Content Placeholder 2"/>
          <p:cNvSpPr>
            <a:spLocks noGrp="1"/>
          </p:cNvSpPr>
          <p:nvPr>
            <p:ph idx="1"/>
          </p:nvPr>
        </p:nvSpPr>
        <p:spPr/>
        <p:txBody>
          <a:bodyPr>
            <a:normAutofit/>
          </a:bodyPr>
          <a:lstStyle/>
          <a:p>
            <a:r>
              <a:rPr lang="en-GB" sz="2800" dirty="0"/>
              <a:t>Avoid shared memory / shared state</a:t>
            </a:r>
          </a:p>
          <a:p>
            <a:pPr lvl="1"/>
            <a:r>
              <a:rPr lang="en-GB" sz="2400" dirty="0"/>
              <a:t>bind control and data into messages, or tokens</a:t>
            </a:r>
          </a:p>
          <a:p>
            <a:pPr lvl="1"/>
            <a:r>
              <a:rPr lang="en-GB" sz="2400" dirty="0"/>
              <a:t>process inputs, provide outputs</a:t>
            </a:r>
          </a:p>
          <a:p>
            <a:pPr lvl="1"/>
            <a:r>
              <a:rPr lang="en-GB" sz="2400" dirty="0"/>
              <a:t>say no to lock statements or thread state</a:t>
            </a:r>
          </a:p>
          <a:p>
            <a:pPr lvl="1"/>
            <a:r>
              <a:rPr lang="en-GB" sz="2400" dirty="0"/>
              <a:t>Information in an actor computation is intended to be transmitted by, and only by, messages</a:t>
            </a:r>
          </a:p>
          <a:p>
            <a:r>
              <a:rPr lang="en-GB" sz="2800" dirty="0"/>
              <a:t>No concept of broadcasting a message</a:t>
            </a:r>
          </a:p>
          <a:p>
            <a:pPr lvl="1"/>
            <a:r>
              <a:rPr lang="en-GB" sz="2400" dirty="0"/>
              <a:t>With no global state, we cannot have a well-defined concept of "every actor"</a:t>
            </a:r>
            <a:endParaRPr lang="en-US" altLang="zh-CN" sz="2400"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19376</TotalTime>
  <Words>2373</Words>
  <Application>Microsoft Office PowerPoint</Application>
  <PresentationFormat>On-screen Show (4:3)</PresentationFormat>
  <Paragraphs>471</Paragraphs>
  <Slides>37</Slides>
  <Notes>37</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PowerPoint Presentation</vt:lpstr>
      <vt:lpstr>Everything is awesome !!!!</vt:lpstr>
      <vt:lpstr>PowerPoint Presentation</vt:lpstr>
      <vt:lpstr>PowerPoint Presentation</vt:lpstr>
      <vt:lpstr>PowerPoint Presentation</vt:lpstr>
      <vt:lpstr>ActionBlock&lt;T&gt;</vt:lpstr>
      <vt:lpstr>ActionBlock&lt;T&gt;</vt:lpstr>
      <vt:lpstr>TransformBlock&lt;TInput, TOutput&gt;</vt:lpstr>
      <vt:lpstr>TransformBlock&lt;TInput, TOutput&gt;</vt:lpstr>
      <vt:lpstr>PowerPoint Presentation</vt:lpstr>
      <vt:lpstr>BufferBlock&lt;T&gt;</vt:lpstr>
      <vt:lpstr>Competing Consumers - BufferBlock</vt:lpstr>
      <vt:lpstr>PowerPoint Presentation</vt:lpstr>
      <vt:lpstr>Filtering with LinkTo</vt:lpstr>
      <vt:lpstr>Filtering with TransformManyBlock</vt:lpstr>
      <vt:lpstr>PowerPoint Presentation</vt:lpstr>
      <vt:lpstr>BroadcastBlock</vt:lpstr>
      <vt:lpstr>PubSub - BroadcastBlock + BufferBlock</vt:lpstr>
      <vt:lpstr>PowerPoint Presentation</vt:lpstr>
      <vt:lpstr>Other blocks</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391</cp:revision>
  <dcterms:created xsi:type="dcterms:W3CDTF">2012-05-28T10:49:18Z</dcterms:created>
  <dcterms:modified xsi:type="dcterms:W3CDTF">2016-06-27T14:10:31Z</dcterms:modified>
</cp:coreProperties>
</file>

<file path=docProps/thumbnail.jpeg>
</file>